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6.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4.xml" ContentType="application/vnd.openxmlformats-officedocument.drawingml.chart+xml"/>
  <Override PartName="/ppt/theme/themeOverride1.xml" ContentType="application/vnd.openxmlformats-officedocument.themeOverr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 id="2147483683" r:id="rId2"/>
    <p:sldMasterId id="2147483690" r:id="rId3"/>
    <p:sldMasterId id="2147483700" r:id="rId4"/>
    <p:sldMasterId id="2147483707" r:id="rId5"/>
    <p:sldMasterId id="2147483715" r:id="rId6"/>
  </p:sldMasterIdLst>
  <p:notesMasterIdLst>
    <p:notesMasterId r:id="rId28"/>
  </p:notesMasterIdLst>
  <p:sldIdLst>
    <p:sldId id="2147482102" r:id="rId7"/>
    <p:sldId id="2147483030" r:id="rId8"/>
    <p:sldId id="2147483032" r:id="rId9"/>
    <p:sldId id="2147483033" r:id="rId10"/>
    <p:sldId id="2147483023" r:id="rId11"/>
    <p:sldId id="2146848991" r:id="rId12"/>
    <p:sldId id="594" r:id="rId13"/>
    <p:sldId id="600" r:id="rId14"/>
    <p:sldId id="2147483039" r:id="rId15"/>
    <p:sldId id="2147483035" r:id="rId16"/>
    <p:sldId id="2147483024" r:id="rId17"/>
    <p:sldId id="2147483041" r:id="rId18"/>
    <p:sldId id="2147483043" r:id="rId19"/>
    <p:sldId id="2147483028" r:id="rId20"/>
    <p:sldId id="2147483044" r:id="rId21"/>
    <p:sldId id="2147483045" r:id="rId22"/>
    <p:sldId id="2147483046" r:id="rId23"/>
    <p:sldId id="2146849127" r:id="rId24"/>
    <p:sldId id="2147483031" r:id="rId25"/>
    <p:sldId id="2147483034" r:id="rId26"/>
    <p:sldId id="281" r:id="rId2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広告主・代理店限定" id="{B405E880-EC86-FC43-B943-9830E358784D}">
          <p14:sldIdLst>
            <p14:sldId id="2147482102"/>
            <p14:sldId id="2147483030"/>
            <p14:sldId id="2147483032"/>
            <p14:sldId id="2147483033"/>
            <p14:sldId id="2147483023"/>
            <p14:sldId id="2146848991"/>
            <p14:sldId id="594"/>
            <p14:sldId id="600"/>
            <p14:sldId id="2147483039"/>
            <p14:sldId id="2147483035"/>
            <p14:sldId id="2147483024"/>
            <p14:sldId id="2147483041"/>
            <p14:sldId id="2147483043"/>
            <p14:sldId id="2147483028"/>
            <p14:sldId id="2147483044"/>
            <p14:sldId id="2147483045"/>
            <p14:sldId id="2147483046"/>
            <p14:sldId id="2146849127"/>
            <p14:sldId id="2147483031"/>
            <p14:sldId id="2147483034"/>
            <p14:sldId id="281"/>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5C5F"/>
    <a:srgbClr val="00003E"/>
    <a:srgbClr val="06C755"/>
    <a:srgbClr val="000041"/>
    <a:srgbClr val="262626"/>
    <a:srgbClr val="F2F2F2"/>
    <a:srgbClr val="FFFFFF"/>
    <a:srgbClr val="000000"/>
    <a:srgbClr val="F2F2F5"/>
    <a:srgbClr val="E5E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C645E8-FFE3-4B7B-8325-FA1294C42AC8}" v="11" dt="2026-02-03T05:04:54.796"/>
    <p1510:client id="{4F9CE43E-4E37-4D82-AA4F-A60EC3FF8C69}" v="1" dt="2026-02-03T04:52:04.550"/>
  </p1510:revLst>
</p1510:revInfo>
</file>

<file path=ppt/tableStyles.xml><?xml version="1.0" encoding="utf-8"?>
<a:tblStyleLst xmlns:a="http://schemas.openxmlformats.org/drawingml/2006/main" def="{5C22544A-7EE6-4342-B048-85BDC9FD1C3A}">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8" d="100"/>
          <a:sy n="38" d="100"/>
        </p:scale>
        <p:origin x="52" y="46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34" Type="http://schemas.microsoft.com/office/2015/10/relationships/revisionInfo" Target="revisionInfo.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microsoft.com/office/2016/11/relationships/changesInfo" Target="changesInfos/changesInfo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viewProps" Target="viewProps.xml"/><Relationship Id="rId8"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Yamamoto Rena (山本 玲奈)" userId="XqfmoCvGAzExMoimfih8jxm38Qp/ZaiTVmy1xF1xw7E=" providerId="None" clId="Web-{4F9CE43E-4E37-4D82-AA4F-A60EC3FF8C69}"/>
    <pc:docChg chg="addSld modSection">
      <pc:chgData name="Yamamoto Rena (山本 玲奈)" userId="XqfmoCvGAzExMoimfih8jxm38Qp/ZaiTVmy1xF1xw7E=" providerId="None" clId="Web-{4F9CE43E-4E37-4D82-AA4F-A60EC3FF8C69}" dt="2026-02-03T04:52:04.550" v="0"/>
      <pc:docMkLst>
        <pc:docMk/>
      </pc:docMkLst>
      <pc:sldChg chg="add">
        <pc:chgData name="Yamamoto Rena (山本 玲奈)" userId="XqfmoCvGAzExMoimfih8jxm38Qp/ZaiTVmy1xF1xw7E=" providerId="None" clId="Web-{4F9CE43E-4E37-4D82-AA4F-A60EC3FF8C69}" dt="2026-02-03T04:52:04.550" v="0"/>
        <pc:sldMkLst>
          <pc:docMk/>
          <pc:sldMk cId="2141185470" sldId="2146849127"/>
        </pc:sldMkLst>
      </pc:sldChg>
    </pc:docChg>
  </pc:docChgLst>
  <pc:docChgLst>
    <pc:chgData name="Yamamoto Rena (山本 玲奈)" userId="XqfmoCvGAzExMoimfih8jxm38Qp/ZaiTVmy1xF1xw7E=" providerId="None" clId="Web-{4BC645E8-FFE3-4B7B-8325-FA1294C42AC8}"/>
    <pc:docChg chg="modSld">
      <pc:chgData name="Yamamoto Rena (山本 玲奈)" userId="XqfmoCvGAzExMoimfih8jxm38Qp/ZaiTVmy1xF1xw7E=" providerId="None" clId="Web-{4BC645E8-FFE3-4B7B-8325-FA1294C42AC8}" dt="2026-02-03T05:04:54.796" v="8" actId="1076"/>
      <pc:docMkLst>
        <pc:docMk/>
      </pc:docMkLst>
      <pc:sldChg chg="addSp delSp modSp">
        <pc:chgData name="Yamamoto Rena (山本 玲奈)" userId="XqfmoCvGAzExMoimfih8jxm38Qp/ZaiTVmy1xF1xw7E=" providerId="None" clId="Web-{4BC645E8-FFE3-4B7B-8325-FA1294C42AC8}" dt="2026-02-03T05:04:54.796" v="8" actId="1076"/>
        <pc:sldMkLst>
          <pc:docMk/>
          <pc:sldMk cId="2141185470" sldId="2146849127"/>
        </pc:sldMkLst>
        <pc:picChg chg="add del mod">
          <ac:chgData name="Yamamoto Rena (山本 玲奈)" userId="XqfmoCvGAzExMoimfih8jxm38Qp/ZaiTVmy1xF1xw7E=" providerId="None" clId="Web-{4BC645E8-FFE3-4B7B-8325-FA1294C42AC8}" dt="2026-02-03T05:04:00.872" v="1"/>
          <ac:picMkLst>
            <pc:docMk/>
            <pc:sldMk cId="2141185470" sldId="2146849127"/>
            <ac:picMk id="5" creationId="{FE9B3809-5F57-D455-F57F-5F2BE7B2BEC5}"/>
          </ac:picMkLst>
        </pc:picChg>
        <pc:picChg chg="add mod">
          <ac:chgData name="Yamamoto Rena (山本 玲奈)" userId="XqfmoCvGAzExMoimfih8jxm38Qp/ZaiTVmy1xF1xw7E=" providerId="None" clId="Web-{4BC645E8-FFE3-4B7B-8325-FA1294C42AC8}" dt="2026-02-03T05:04:54.796" v="8" actId="1076"/>
          <ac:picMkLst>
            <pc:docMk/>
            <pc:sldMk cId="2141185470" sldId="2146849127"/>
            <ac:picMk id="6" creationId="{61637D6A-7587-9420-81F7-ADAB54FB28AB}"/>
          </ac:picMkLst>
        </pc:picChg>
        <pc:picChg chg="del">
          <ac:chgData name="Yamamoto Rena (山本 玲奈)" userId="XqfmoCvGAzExMoimfih8jxm38Qp/ZaiTVmy1xF1xw7E=" providerId="None" clId="Web-{4BC645E8-FFE3-4B7B-8325-FA1294C42AC8}" dt="2026-02-03T05:04:23.498" v="4"/>
          <ac:picMkLst>
            <pc:docMk/>
            <pc:sldMk cId="2141185470" sldId="2146849127"/>
            <ac:picMk id="114" creationId="{4551FB8C-C7F5-7A86-8B54-66143186509C}"/>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0564905686473256E-2"/>
          <c:y val="3.3465409989889804E-2"/>
          <c:w val="0.97678267432808574"/>
          <c:h val="0.92896119417812717"/>
        </c:manualLayout>
      </c:layout>
      <c:areaChart>
        <c:grouping val="standard"/>
        <c:varyColors val="0"/>
        <c:ser>
          <c:idx val="0"/>
          <c:order val="0"/>
          <c:tx>
            <c:strRef>
              <c:f>Sheet1!$B$1</c:f>
              <c:strCache>
                <c:ptCount val="1"/>
                <c:pt idx="0">
                  <c:v>系列 1</c:v>
                </c:pt>
              </c:strCache>
            </c:strRef>
          </c:tx>
          <c:spPr>
            <a:solidFill>
              <a:srgbClr val="00BA00">
                <a:alpha val="40305"/>
              </a:srgbClr>
            </a:solidFill>
            <a:ln>
              <a:solidFill>
                <a:schemeClr val="bg1"/>
              </a:solidFill>
            </a:ln>
            <a:effectLst/>
          </c:spPr>
          <c:cat>
            <c:numRef>
              <c:f>Sheet1!$A$2:$A$11</c:f>
              <c:numCache>
                <c:formatCode>m/d/yy</c:formatCode>
                <c:ptCount val="10"/>
                <c:pt idx="0">
                  <c:v>41456</c:v>
                </c:pt>
                <c:pt idx="1">
                  <c:v>41730</c:v>
                </c:pt>
                <c:pt idx="2">
                  <c:v>42125</c:v>
                </c:pt>
                <c:pt idx="3">
                  <c:v>42339</c:v>
                </c:pt>
                <c:pt idx="4">
                  <c:v>42522</c:v>
                </c:pt>
                <c:pt idx="5">
                  <c:v>42795</c:v>
                </c:pt>
                <c:pt idx="6">
                  <c:v>43160</c:v>
                </c:pt>
                <c:pt idx="7">
                  <c:v>43647</c:v>
                </c:pt>
                <c:pt idx="8">
                  <c:v>43922</c:v>
                </c:pt>
                <c:pt idx="9">
                  <c:v>44409</c:v>
                </c:pt>
              </c:numCache>
            </c:numRef>
          </c:cat>
          <c:val>
            <c:numRef>
              <c:f>Sheet1!$B$2:$B$11</c:f>
              <c:numCache>
                <c:formatCode>#,##0</c:formatCode>
                <c:ptCount val="10"/>
                <c:pt idx="0">
                  <c:v>3000000</c:v>
                </c:pt>
                <c:pt idx="1">
                  <c:v>6000000</c:v>
                </c:pt>
                <c:pt idx="2">
                  <c:v>12000000</c:v>
                </c:pt>
                <c:pt idx="3">
                  <c:v>22000000</c:v>
                </c:pt>
                <c:pt idx="4">
                  <c:v>41000000</c:v>
                </c:pt>
                <c:pt idx="5">
                  <c:v>59000000</c:v>
                </c:pt>
                <c:pt idx="6">
                  <c:v>63000000</c:v>
                </c:pt>
                <c:pt idx="7">
                  <c:v>68000000</c:v>
                </c:pt>
                <c:pt idx="8">
                  <c:v>75000000</c:v>
                </c:pt>
                <c:pt idx="9">
                  <c:v>77401805</c:v>
                </c:pt>
              </c:numCache>
            </c:numRef>
          </c:val>
          <c:extLst>
            <c:ext xmlns:c16="http://schemas.microsoft.com/office/drawing/2014/chart" uri="{C3380CC4-5D6E-409C-BE32-E72D297353CC}">
              <c16:uniqueId val="{00000000-D7C5-4FEE-A887-3DBE0827DAC3}"/>
            </c:ext>
          </c:extLst>
        </c:ser>
        <c:dLbls>
          <c:showLegendKey val="0"/>
          <c:showVal val="0"/>
          <c:showCatName val="0"/>
          <c:showSerName val="0"/>
          <c:showPercent val="0"/>
          <c:showBubbleSize val="0"/>
        </c:dLbls>
        <c:dropLines>
          <c:spPr>
            <a:ln w="9525" cap="flat" cmpd="sng" algn="ctr">
              <a:solidFill>
                <a:schemeClr val="bg1"/>
              </a:solidFill>
              <a:round/>
            </a:ln>
            <a:effectLst/>
          </c:spPr>
        </c:dropLines>
        <c:axId val="1148337359"/>
        <c:axId val="1148339039"/>
      </c:areaChart>
      <c:dateAx>
        <c:axId val="1148337359"/>
        <c:scaling>
          <c:orientation val="minMax"/>
        </c:scaling>
        <c:delete val="1"/>
        <c:axPos val="b"/>
        <c:numFmt formatCode="m/d/yy" sourceLinked="1"/>
        <c:majorTickMark val="none"/>
        <c:minorTickMark val="none"/>
        <c:tickLblPos val="nextTo"/>
        <c:crossAx val="1148339039"/>
        <c:crosses val="autoZero"/>
        <c:auto val="1"/>
        <c:lblOffset val="100"/>
        <c:baseTimeUnit val="months"/>
      </c:dateAx>
      <c:valAx>
        <c:axId val="1148339039"/>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crossAx val="1148337359"/>
        <c:crosses val="autoZero"/>
        <c:crossBetween val="midCat"/>
      </c:valAx>
      <c:spPr>
        <a:noFill/>
        <a:ln>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uu</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EB53-42D5-B897-660C7E2A3D9D}"/>
              </c:ext>
            </c:extLst>
          </c:dPt>
          <c:dPt>
            <c:idx val="1"/>
            <c:bubble3D val="0"/>
            <c:spPr>
              <a:solidFill>
                <a:srgbClr val="DE2C7F"/>
              </a:solidFill>
              <a:ln w="19050">
                <a:solidFill>
                  <a:schemeClr val="lt1"/>
                </a:solidFill>
              </a:ln>
              <a:effectLst/>
            </c:spPr>
            <c:extLst>
              <c:ext xmlns:c16="http://schemas.microsoft.com/office/drawing/2014/chart" uri="{C3380CC4-5D6E-409C-BE32-E72D297353CC}">
                <c16:uniqueId val="{00000003-EB53-42D5-B897-660C7E2A3D9D}"/>
              </c:ext>
            </c:extLst>
          </c:dPt>
          <c:dPt>
            <c:idx val="2"/>
            <c:bubble3D val="0"/>
            <c:spPr>
              <a:solidFill>
                <a:srgbClr val="FF334B"/>
              </a:solidFill>
              <a:ln w="19050">
                <a:solidFill>
                  <a:schemeClr val="lt1"/>
                </a:solidFill>
              </a:ln>
              <a:effectLst/>
            </c:spPr>
            <c:extLst>
              <c:ext xmlns:c16="http://schemas.microsoft.com/office/drawing/2014/chart" uri="{C3380CC4-5D6E-409C-BE32-E72D297353CC}">
                <c16:uniqueId val="{00000005-EB53-42D5-B897-660C7E2A3D9D}"/>
              </c:ext>
            </c:extLst>
          </c:dPt>
          <c:dPt>
            <c:idx val="3"/>
            <c:bubble3D val="0"/>
            <c:spPr>
              <a:solidFill>
                <a:srgbClr val="FF6F36"/>
              </a:solidFill>
              <a:ln w="19050">
                <a:solidFill>
                  <a:schemeClr val="lt1"/>
                </a:solidFill>
              </a:ln>
              <a:effectLst/>
            </c:spPr>
            <c:extLst>
              <c:ext xmlns:c16="http://schemas.microsoft.com/office/drawing/2014/chart" uri="{C3380CC4-5D6E-409C-BE32-E72D297353CC}">
                <c16:uniqueId val="{00000007-EB53-42D5-B897-660C7E2A3D9D}"/>
              </c:ext>
            </c:extLst>
          </c:dPt>
          <c:dPt>
            <c:idx val="4"/>
            <c:bubble3D val="0"/>
            <c:spPr>
              <a:solidFill>
                <a:srgbClr val="FFC53D"/>
              </a:solidFill>
              <a:ln w="19050">
                <a:solidFill>
                  <a:schemeClr val="lt1"/>
                </a:solidFill>
              </a:ln>
              <a:effectLst/>
            </c:spPr>
            <c:extLst>
              <c:ext xmlns:c16="http://schemas.microsoft.com/office/drawing/2014/chart" uri="{C3380CC4-5D6E-409C-BE32-E72D297353CC}">
                <c16:uniqueId val="{00000009-EB53-42D5-B897-660C7E2A3D9D}"/>
              </c:ext>
            </c:extLst>
          </c:dPt>
          <c:dPt>
            <c:idx val="5"/>
            <c:bubble3D val="0"/>
            <c:spPr>
              <a:solidFill>
                <a:srgbClr val="FFD86B"/>
              </a:solidFill>
              <a:ln w="19050">
                <a:solidFill>
                  <a:schemeClr val="lt1"/>
                </a:solidFill>
              </a:ln>
              <a:effectLst/>
            </c:spPr>
            <c:extLst>
              <c:ext xmlns:c16="http://schemas.microsoft.com/office/drawing/2014/chart" uri="{C3380CC4-5D6E-409C-BE32-E72D297353CC}">
                <c16:uniqueId val="{0000000B-EB53-42D5-B897-660C7E2A3D9D}"/>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EB53-42D5-B897-660C7E2A3D9D}"/>
              </c:ext>
            </c:extLst>
          </c:dPt>
          <c:dPt>
            <c:idx val="7"/>
            <c:bubble3D val="0"/>
            <c:spPr>
              <a:solidFill>
                <a:srgbClr val="19BFA1"/>
              </a:solidFill>
              <a:ln w="19050">
                <a:solidFill>
                  <a:schemeClr val="lt1"/>
                </a:solidFill>
              </a:ln>
              <a:effectLst/>
            </c:spPr>
            <c:extLst>
              <c:ext xmlns:c16="http://schemas.microsoft.com/office/drawing/2014/chart" uri="{C3380CC4-5D6E-409C-BE32-E72D297353CC}">
                <c16:uniqueId val="{0000000F-EB53-42D5-B897-660C7E2A3D9D}"/>
              </c:ext>
            </c:extLst>
          </c:dPt>
          <c:dPt>
            <c:idx val="8"/>
            <c:bubble3D val="0"/>
            <c:spPr>
              <a:solidFill>
                <a:srgbClr val="1CB8B8"/>
              </a:solidFill>
              <a:ln w="19050">
                <a:solidFill>
                  <a:schemeClr val="lt1"/>
                </a:solidFill>
              </a:ln>
              <a:effectLst/>
            </c:spPr>
            <c:extLst>
              <c:ext xmlns:c16="http://schemas.microsoft.com/office/drawing/2014/chart" uri="{C3380CC4-5D6E-409C-BE32-E72D297353CC}">
                <c16:uniqueId val="{00000011-EB53-42D5-B897-660C7E2A3D9D}"/>
              </c:ext>
            </c:extLst>
          </c:dPt>
          <c:dPt>
            <c:idx val="9"/>
            <c:bubble3D val="0"/>
            <c:spPr>
              <a:solidFill>
                <a:srgbClr val="00B8E5"/>
              </a:solidFill>
              <a:ln w="19050">
                <a:solidFill>
                  <a:schemeClr val="lt1"/>
                </a:solidFill>
              </a:ln>
              <a:effectLst/>
            </c:spPr>
            <c:extLst>
              <c:ext xmlns:c16="http://schemas.microsoft.com/office/drawing/2014/chart" uri="{C3380CC4-5D6E-409C-BE32-E72D297353CC}">
                <c16:uniqueId val="{00000013-EB53-42D5-B897-660C7E2A3D9D}"/>
              </c:ext>
            </c:extLst>
          </c:dPt>
          <c:dPt>
            <c:idx val="10"/>
            <c:bubble3D val="0"/>
            <c:spPr>
              <a:solidFill>
                <a:srgbClr val="1A9CFF"/>
              </a:solidFill>
              <a:ln w="19050">
                <a:solidFill>
                  <a:schemeClr val="lt1"/>
                </a:solidFill>
              </a:ln>
              <a:effectLst/>
            </c:spPr>
            <c:extLst>
              <c:ext xmlns:c16="http://schemas.microsoft.com/office/drawing/2014/chart" uri="{C3380CC4-5D6E-409C-BE32-E72D297353CC}">
                <c16:uniqueId val="{00000015-EB53-42D5-B897-660C7E2A3D9D}"/>
              </c:ext>
            </c:extLst>
          </c:dPt>
          <c:dPt>
            <c:idx val="11"/>
            <c:bubble3D val="0"/>
            <c:spPr>
              <a:solidFill>
                <a:srgbClr val="4270ED"/>
              </a:solidFill>
              <a:ln w="19050">
                <a:solidFill>
                  <a:schemeClr val="lt1"/>
                </a:solidFill>
              </a:ln>
              <a:effectLst/>
            </c:spPr>
            <c:extLst>
              <c:ext xmlns:c16="http://schemas.microsoft.com/office/drawing/2014/chart" uri="{C3380CC4-5D6E-409C-BE32-E72D297353CC}">
                <c16:uniqueId val="{00000017-EB53-42D5-B897-660C7E2A3D9D}"/>
              </c:ext>
            </c:extLst>
          </c:dPt>
          <c:dLbls>
            <c:spPr>
              <a:noFill/>
              <a:ln>
                <a:noFill/>
              </a:ln>
              <a:effectLst/>
            </c:spPr>
            <c:txPr>
              <a:bodyPr rot="0" spcFirstLastPara="1" vertOverflow="ellipsis" vert="horz" wrap="square" lIns="38100" tIns="19050" rIns="38100" bIns="19050" anchor="ctr" anchorCtr="1">
                <a:spAutoFit/>
              </a:bodyPr>
              <a:lstStyle/>
              <a:p>
                <a:pPr>
                  <a:lnSpc>
                    <a:spcPct val="70000"/>
                  </a:lnSpc>
                  <a:defRPr lang="ja-JP" sz="1050" b="1"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Sheet1!$A$2:$A$12</c:f>
              <c:strCache>
                <c:ptCount val="11"/>
                <c:pt idx="0">
                  <c:v>女性</c:v>
                </c:pt>
                <c:pt idx="1">
                  <c:v>20s</c:v>
                </c:pt>
                <c:pt idx="2">
                  <c:v>30s</c:v>
                </c:pt>
                <c:pt idx="3">
                  <c:v>40s</c:v>
                </c:pt>
                <c:pt idx="4">
                  <c:v>50s</c:v>
                </c:pt>
                <c:pt idx="5">
                  <c:v>Other</c:v>
                </c:pt>
                <c:pt idx="6">
                  <c:v>男性</c:v>
                </c:pt>
                <c:pt idx="7">
                  <c:v>20s</c:v>
                </c:pt>
                <c:pt idx="8">
                  <c:v>30s</c:v>
                </c:pt>
                <c:pt idx="9">
                  <c:v>40s</c:v>
                </c:pt>
                <c:pt idx="10">
                  <c:v>50s</c:v>
                </c:pt>
              </c:strCache>
            </c:strRef>
          </c:cat>
          <c:val>
            <c:numRef>
              <c:f>Sheet1!$B$2:$B$12</c:f>
              <c:numCache>
                <c:formatCode>#,##0_);[Red]\(#,##0\)</c:formatCode>
                <c:ptCount val="11"/>
                <c:pt idx="1">
                  <c:v>4045044</c:v>
                </c:pt>
                <c:pt idx="2">
                  <c:v>4261384</c:v>
                </c:pt>
                <c:pt idx="3">
                  <c:v>4915264</c:v>
                </c:pt>
                <c:pt idx="4">
                  <c:v>4351214</c:v>
                </c:pt>
                <c:pt idx="5">
                  <c:v>6024254</c:v>
                </c:pt>
                <c:pt idx="7">
                  <c:v>2904018</c:v>
                </c:pt>
                <c:pt idx="8">
                  <c:v>2739318</c:v>
                </c:pt>
                <c:pt idx="9">
                  <c:v>2716262</c:v>
                </c:pt>
                <c:pt idx="10">
                  <c:v>2346745</c:v>
                </c:pt>
              </c:numCache>
            </c:numRef>
          </c:val>
          <c:extLst>
            <c:ext xmlns:c16="http://schemas.microsoft.com/office/drawing/2014/chart" uri="{C3380CC4-5D6E-409C-BE32-E72D297353CC}">
              <c16:uniqueId val="{00000018-EB53-42D5-B897-660C7E2A3D9D}"/>
            </c:ext>
          </c:extLst>
        </c:ser>
        <c:ser>
          <c:idx val="1"/>
          <c:order val="1"/>
          <c:tx>
            <c:strRef>
              <c:f>Sheet1!$C$1</c:f>
              <c:strCache>
                <c:ptCount val="1"/>
                <c:pt idx="0">
                  <c:v>ttl</c:v>
                </c:pt>
              </c:strCache>
            </c:strRef>
          </c:tx>
          <c:dPt>
            <c:idx val="0"/>
            <c:bubble3D val="0"/>
            <c:spPr>
              <a:solidFill>
                <a:srgbClr val="FCC5CB"/>
              </a:solidFill>
              <a:ln w="19050">
                <a:solidFill>
                  <a:schemeClr val="lt1"/>
                </a:solidFill>
              </a:ln>
              <a:effectLst/>
            </c:spPr>
            <c:extLst>
              <c:ext xmlns:c16="http://schemas.microsoft.com/office/drawing/2014/chart" uri="{C3380CC4-5D6E-409C-BE32-E72D297353CC}">
                <c16:uniqueId val="{0000001A-EB53-42D5-B897-660C7E2A3D9D}"/>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C-EB53-42D5-B897-660C7E2A3D9D}"/>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E-EB53-42D5-B897-660C7E2A3D9D}"/>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20-EB53-42D5-B897-660C7E2A3D9D}"/>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22-EB53-42D5-B897-660C7E2A3D9D}"/>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24-EB53-42D5-B897-660C7E2A3D9D}"/>
              </c:ext>
            </c:extLst>
          </c:dPt>
          <c:dPt>
            <c:idx val="6"/>
            <c:bubble3D val="0"/>
            <c:spPr>
              <a:solidFill>
                <a:srgbClr val="8CEDED"/>
              </a:solidFill>
              <a:ln w="19050">
                <a:solidFill>
                  <a:schemeClr val="lt1"/>
                </a:solidFill>
              </a:ln>
              <a:effectLst/>
            </c:spPr>
            <c:extLst>
              <c:ext xmlns:c16="http://schemas.microsoft.com/office/drawing/2014/chart" uri="{C3380CC4-5D6E-409C-BE32-E72D297353CC}">
                <c16:uniqueId val="{00000026-EB53-42D5-B897-660C7E2A3D9D}"/>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28-EB53-42D5-B897-660C7E2A3D9D}"/>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2A-EB53-42D5-B897-660C7E2A3D9D}"/>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2C-EB53-42D5-B897-660C7E2A3D9D}"/>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2E-EB53-42D5-B897-660C7E2A3D9D}"/>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30-EB53-42D5-B897-660C7E2A3D9D}"/>
              </c:ext>
            </c:extLst>
          </c:dPt>
          <c:dLbls>
            <c:dLbl>
              <c:idx val="0"/>
              <c:delete val="1"/>
              <c:extLst>
                <c:ext xmlns:c15="http://schemas.microsoft.com/office/drawing/2012/chart" uri="{CE6537A1-D6FC-4f65-9D91-7224C49458BB}"/>
                <c:ext xmlns:c16="http://schemas.microsoft.com/office/drawing/2014/chart" uri="{C3380CC4-5D6E-409C-BE32-E72D297353CC}">
                  <c16:uniqueId val="{0000001A-EB53-42D5-B897-660C7E2A3D9D}"/>
                </c:ext>
              </c:extLst>
            </c:dLbl>
            <c:dLbl>
              <c:idx val="6"/>
              <c:delete val="1"/>
              <c:extLst>
                <c:ext xmlns:c15="http://schemas.microsoft.com/office/drawing/2012/chart" uri="{CE6537A1-D6FC-4f65-9D91-7224C49458BB}"/>
                <c:ext xmlns:c16="http://schemas.microsoft.com/office/drawing/2014/chart" uri="{C3380CC4-5D6E-409C-BE32-E72D297353CC}">
                  <c16:uniqueId val="{00000026-EB53-42D5-B897-660C7E2A3D9D}"/>
                </c:ext>
              </c:extLst>
            </c:dLbl>
            <c:spPr>
              <a:noFill/>
              <a:ln>
                <a:noFill/>
              </a:ln>
              <a:effectLst/>
            </c:spPr>
            <c:txPr>
              <a:bodyPr rot="0" spcFirstLastPara="1" vertOverflow="ellipsis" vert="horz" wrap="square" lIns="38100" tIns="19050" rIns="38100" bIns="19050" anchor="ctr" anchorCtr="1">
                <a:spAutoFit/>
              </a:bodyPr>
              <a:lstStyle/>
              <a:p>
                <a:pPr>
                  <a:defRPr lang="ja-JP" sz="1197" b="1"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Sheet1!$A$2:$A$12</c:f>
              <c:strCache>
                <c:ptCount val="11"/>
                <c:pt idx="0">
                  <c:v>女性</c:v>
                </c:pt>
                <c:pt idx="1">
                  <c:v>20s</c:v>
                </c:pt>
                <c:pt idx="2">
                  <c:v>30s</c:v>
                </c:pt>
                <c:pt idx="3">
                  <c:v>40s</c:v>
                </c:pt>
                <c:pt idx="4">
                  <c:v>50s</c:v>
                </c:pt>
                <c:pt idx="5">
                  <c:v>Other</c:v>
                </c:pt>
                <c:pt idx="6">
                  <c:v>男性</c:v>
                </c:pt>
                <c:pt idx="7">
                  <c:v>20s</c:v>
                </c:pt>
                <c:pt idx="8">
                  <c:v>30s</c:v>
                </c:pt>
                <c:pt idx="9">
                  <c:v>40s</c:v>
                </c:pt>
                <c:pt idx="10">
                  <c:v>50s</c:v>
                </c:pt>
              </c:strCache>
            </c:strRef>
          </c:cat>
          <c:val>
            <c:numRef>
              <c:f>Sheet1!$C$2:$C$13</c:f>
              <c:numCache>
                <c:formatCode>General</c:formatCode>
                <c:ptCount val="12"/>
                <c:pt idx="0" formatCode="#,##0_);[Red]\(#,##0\)">
                  <c:v>23597160</c:v>
                </c:pt>
                <c:pt idx="6" formatCode="#,##0_);[Red]\(#,##0\)">
                  <c:v>14796113</c:v>
                </c:pt>
              </c:numCache>
            </c:numRef>
          </c:val>
          <c:extLst>
            <c:ext xmlns:c16="http://schemas.microsoft.com/office/drawing/2014/chart" uri="{C3380CC4-5D6E-409C-BE32-E72D297353CC}">
              <c16:uniqueId val="{00000031-EB53-42D5-B897-660C7E2A3D9D}"/>
            </c:ext>
          </c:extLst>
        </c:ser>
        <c:dLbls>
          <c:showLegendKey val="0"/>
          <c:showVal val="0"/>
          <c:showCatName val="1"/>
          <c:showSerName val="0"/>
          <c:showPercent val="1"/>
          <c:showBubbleSize val="0"/>
          <c:showLeaderLines val="1"/>
        </c:dLbls>
        <c:firstSliceAng val="0"/>
        <c:holeSize val="50"/>
      </c:doughnutChart>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uu</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BB6-4B99-993D-45F92CC4F468}"/>
              </c:ext>
            </c:extLst>
          </c:dPt>
          <c:dPt>
            <c:idx val="1"/>
            <c:bubble3D val="0"/>
            <c:spPr>
              <a:solidFill>
                <a:srgbClr val="DE2C7F"/>
              </a:solidFill>
              <a:ln w="19050">
                <a:solidFill>
                  <a:schemeClr val="lt1"/>
                </a:solidFill>
              </a:ln>
              <a:effectLst/>
            </c:spPr>
            <c:extLst>
              <c:ext xmlns:c16="http://schemas.microsoft.com/office/drawing/2014/chart" uri="{C3380CC4-5D6E-409C-BE32-E72D297353CC}">
                <c16:uniqueId val="{00000003-0BB6-4B99-993D-45F92CC4F468}"/>
              </c:ext>
            </c:extLst>
          </c:dPt>
          <c:dPt>
            <c:idx val="2"/>
            <c:bubble3D val="0"/>
            <c:spPr>
              <a:solidFill>
                <a:srgbClr val="FF334B"/>
              </a:solidFill>
              <a:ln w="19050">
                <a:solidFill>
                  <a:schemeClr val="lt1"/>
                </a:solidFill>
              </a:ln>
              <a:effectLst/>
            </c:spPr>
            <c:extLst>
              <c:ext xmlns:c16="http://schemas.microsoft.com/office/drawing/2014/chart" uri="{C3380CC4-5D6E-409C-BE32-E72D297353CC}">
                <c16:uniqueId val="{00000005-0BB6-4B99-993D-45F92CC4F468}"/>
              </c:ext>
            </c:extLst>
          </c:dPt>
          <c:dPt>
            <c:idx val="3"/>
            <c:bubble3D val="0"/>
            <c:spPr>
              <a:solidFill>
                <a:srgbClr val="FF6F36"/>
              </a:solidFill>
              <a:ln w="19050">
                <a:solidFill>
                  <a:schemeClr val="lt1"/>
                </a:solidFill>
              </a:ln>
              <a:effectLst/>
            </c:spPr>
            <c:extLst>
              <c:ext xmlns:c16="http://schemas.microsoft.com/office/drawing/2014/chart" uri="{C3380CC4-5D6E-409C-BE32-E72D297353CC}">
                <c16:uniqueId val="{00000007-0BB6-4B99-993D-45F92CC4F468}"/>
              </c:ext>
            </c:extLst>
          </c:dPt>
          <c:dPt>
            <c:idx val="4"/>
            <c:bubble3D val="0"/>
            <c:spPr>
              <a:solidFill>
                <a:srgbClr val="FFC53D"/>
              </a:solidFill>
              <a:ln w="19050">
                <a:solidFill>
                  <a:schemeClr val="lt1"/>
                </a:solidFill>
              </a:ln>
              <a:effectLst/>
            </c:spPr>
            <c:extLst>
              <c:ext xmlns:c16="http://schemas.microsoft.com/office/drawing/2014/chart" uri="{C3380CC4-5D6E-409C-BE32-E72D297353CC}">
                <c16:uniqueId val="{00000009-0BB6-4B99-993D-45F92CC4F468}"/>
              </c:ext>
            </c:extLst>
          </c:dPt>
          <c:dPt>
            <c:idx val="5"/>
            <c:bubble3D val="0"/>
            <c:spPr>
              <a:solidFill>
                <a:srgbClr val="FFD86B"/>
              </a:solidFill>
              <a:ln w="19050">
                <a:solidFill>
                  <a:schemeClr val="lt1"/>
                </a:solidFill>
              </a:ln>
              <a:effectLst/>
            </c:spPr>
            <c:extLst>
              <c:ext xmlns:c16="http://schemas.microsoft.com/office/drawing/2014/chart" uri="{C3380CC4-5D6E-409C-BE32-E72D297353CC}">
                <c16:uniqueId val="{0000000B-0BB6-4B99-993D-45F92CC4F468}"/>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BB6-4B99-993D-45F92CC4F468}"/>
              </c:ext>
            </c:extLst>
          </c:dPt>
          <c:dPt>
            <c:idx val="7"/>
            <c:bubble3D val="0"/>
            <c:spPr>
              <a:solidFill>
                <a:srgbClr val="19BFA1"/>
              </a:solidFill>
              <a:ln w="19050">
                <a:solidFill>
                  <a:schemeClr val="lt1"/>
                </a:solidFill>
              </a:ln>
              <a:effectLst/>
            </c:spPr>
            <c:extLst>
              <c:ext xmlns:c16="http://schemas.microsoft.com/office/drawing/2014/chart" uri="{C3380CC4-5D6E-409C-BE32-E72D297353CC}">
                <c16:uniqueId val="{0000000F-0BB6-4B99-993D-45F92CC4F468}"/>
              </c:ext>
            </c:extLst>
          </c:dPt>
          <c:dPt>
            <c:idx val="8"/>
            <c:bubble3D val="0"/>
            <c:spPr>
              <a:solidFill>
                <a:srgbClr val="1CB8B8"/>
              </a:solidFill>
              <a:ln w="19050">
                <a:solidFill>
                  <a:schemeClr val="lt1"/>
                </a:solidFill>
              </a:ln>
              <a:effectLst/>
            </c:spPr>
            <c:extLst>
              <c:ext xmlns:c16="http://schemas.microsoft.com/office/drawing/2014/chart" uri="{C3380CC4-5D6E-409C-BE32-E72D297353CC}">
                <c16:uniqueId val="{00000011-0BB6-4B99-993D-45F92CC4F468}"/>
              </c:ext>
            </c:extLst>
          </c:dPt>
          <c:dPt>
            <c:idx val="9"/>
            <c:bubble3D val="0"/>
            <c:spPr>
              <a:solidFill>
                <a:srgbClr val="00B8E5"/>
              </a:solidFill>
              <a:ln w="19050">
                <a:solidFill>
                  <a:schemeClr val="lt1"/>
                </a:solidFill>
              </a:ln>
              <a:effectLst/>
            </c:spPr>
            <c:extLst>
              <c:ext xmlns:c16="http://schemas.microsoft.com/office/drawing/2014/chart" uri="{C3380CC4-5D6E-409C-BE32-E72D297353CC}">
                <c16:uniqueId val="{00000013-0BB6-4B99-993D-45F92CC4F468}"/>
              </c:ext>
            </c:extLst>
          </c:dPt>
          <c:dPt>
            <c:idx val="10"/>
            <c:bubble3D val="0"/>
            <c:spPr>
              <a:solidFill>
                <a:srgbClr val="1A9CFF"/>
              </a:solidFill>
              <a:ln w="19050">
                <a:solidFill>
                  <a:schemeClr val="lt1"/>
                </a:solidFill>
              </a:ln>
              <a:effectLst/>
            </c:spPr>
            <c:extLst>
              <c:ext xmlns:c16="http://schemas.microsoft.com/office/drawing/2014/chart" uri="{C3380CC4-5D6E-409C-BE32-E72D297353CC}">
                <c16:uniqueId val="{00000015-0BB6-4B99-993D-45F92CC4F468}"/>
              </c:ext>
            </c:extLst>
          </c:dPt>
          <c:dPt>
            <c:idx val="11"/>
            <c:bubble3D val="0"/>
            <c:spPr>
              <a:solidFill>
                <a:srgbClr val="4270ED"/>
              </a:solidFill>
              <a:ln w="19050">
                <a:solidFill>
                  <a:schemeClr val="lt1"/>
                </a:solidFill>
              </a:ln>
              <a:effectLst/>
            </c:spPr>
            <c:extLst>
              <c:ext xmlns:c16="http://schemas.microsoft.com/office/drawing/2014/chart" uri="{C3380CC4-5D6E-409C-BE32-E72D297353CC}">
                <c16:uniqueId val="{00000017-0BB6-4B99-993D-45F92CC4F468}"/>
              </c:ext>
            </c:extLst>
          </c:dPt>
          <c:dLbls>
            <c:spPr>
              <a:noFill/>
              <a:ln>
                <a:noFill/>
              </a:ln>
              <a:effectLst/>
            </c:spPr>
            <c:txPr>
              <a:bodyPr rot="0" spcFirstLastPara="1" vertOverflow="ellipsis" vert="horz" wrap="square" lIns="38100" tIns="19050" rIns="38100" bIns="19050" anchor="ctr" anchorCtr="1">
                <a:spAutoFit/>
              </a:bodyPr>
              <a:lstStyle/>
              <a:p>
                <a:pPr>
                  <a:lnSpc>
                    <a:spcPct val="70000"/>
                  </a:lnSpc>
                  <a:defRPr lang="ja-JP" sz="1050" b="1" i="0" u="none" strike="noStrike" kern="1200" baseline="0">
                    <a:solidFill>
                      <a:schemeClr val="bg1"/>
                    </a:solidFill>
                    <a:latin typeface="Meiryo" panose="020B0604030504040204" pitchFamily="34" charset="-128"/>
                    <a:ea typeface="Meiryo" panose="020B0604030504040204" pitchFamily="34" charset="-128"/>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Sheet1!$A$2:$A$12</c:f>
              <c:strCache>
                <c:ptCount val="11"/>
                <c:pt idx="0">
                  <c:v>女性</c:v>
                </c:pt>
                <c:pt idx="1">
                  <c:v>20s</c:v>
                </c:pt>
                <c:pt idx="2">
                  <c:v>30s</c:v>
                </c:pt>
                <c:pt idx="3">
                  <c:v>40s</c:v>
                </c:pt>
                <c:pt idx="4">
                  <c:v>50s</c:v>
                </c:pt>
                <c:pt idx="5">
                  <c:v>Other</c:v>
                </c:pt>
                <c:pt idx="6">
                  <c:v>男性</c:v>
                </c:pt>
                <c:pt idx="7">
                  <c:v>20s</c:v>
                </c:pt>
                <c:pt idx="8">
                  <c:v>30s</c:v>
                </c:pt>
                <c:pt idx="9">
                  <c:v>40s</c:v>
                </c:pt>
                <c:pt idx="10">
                  <c:v>50s</c:v>
                </c:pt>
              </c:strCache>
            </c:strRef>
          </c:cat>
          <c:val>
            <c:numRef>
              <c:f>Sheet1!$B$2:$B$12</c:f>
              <c:numCache>
                <c:formatCode>#,##0_);[Red]\(#,##0\)</c:formatCode>
                <c:ptCount val="11"/>
                <c:pt idx="1">
                  <c:v>6.3700000000000007E-2</c:v>
                </c:pt>
                <c:pt idx="2">
                  <c:v>7.3499999999999996E-2</c:v>
                </c:pt>
                <c:pt idx="3">
                  <c:v>9.8000000000000004E-2</c:v>
                </c:pt>
                <c:pt idx="4">
                  <c:v>9.8000000000000004E-2</c:v>
                </c:pt>
                <c:pt idx="5">
                  <c:v>0.15679999999999999</c:v>
                </c:pt>
                <c:pt idx="7">
                  <c:v>6.3E-2</c:v>
                </c:pt>
                <c:pt idx="8">
                  <c:v>8.1600000000000006E-2</c:v>
                </c:pt>
                <c:pt idx="9">
                  <c:v>0.10199999999999999</c:v>
                </c:pt>
                <c:pt idx="10">
                  <c:v>0.10199999999999999</c:v>
                </c:pt>
              </c:numCache>
            </c:numRef>
          </c:val>
          <c:extLst>
            <c:ext xmlns:c16="http://schemas.microsoft.com/office/drawing/2014/chart" uri="{C3380CC4-5D6E-409C-BE32-E72D297353CC}">
              <c16:uniqueId val="{00000018-0BB6-4B99-993D-45F92CC4F468}"/>
            </c:ext>
          </c:extLst>
        </c:ser>
        <c:ser>
          <c:idx val="1"/>
          <c:order val="1"/>
          <c:tx>
            <c:strRef>
              <c:f>Sheet1!$C$1</c:f>
              <c:strCache>
                <c:ptCount val="1"/>
                <c:pt idx="0">
                  <c:v>ttl</c:v>
                </c:pt>
              </c:strCache>
            </c:strRef>
          </c:tx>
          <c:dPt>
            <c:idx val="0"/>
            <c:bubble3D val="0"/>
            <c:spPr>
              <a:solidFill>
                <a:srgbClr val="FCC5CB"/>
              </a:solidFill>
              <a:ln w="19050">
                <a:solidFill>
                  <a:schemeClr val="lt1"/>
                </a:solidFill>
              </a:ln>
              <a:effectLst/>
            </c:spPr>
            <c:extLst>
              <c:ext xmlns:c16="http://schemas.microsoft.com/office/drawing/2014/chart" uri="{C3380CC4-5D6E-409C-BE32-E72D297353CC}">
                <c16:uniqueId val="{0000001A-0BB6-4B99-993D-45F92CC4F46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1C-0BB6-4B99-993D-45F92CC4F468}"/>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1E-0BB6-4B99-993D-45F92CC4F46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20-0BB6-4B99-993D-45F92CC4F46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22-0BB6-4B99-993D-45F92CC4F468}"/>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24-0BB6-4B99-993D-45F92CC4F468}"/>
              </c:ext>
            </c:extLst>
          </c:dPt>
          <c:dPt>
            <c:idx val="6"/>
            <c:bubble3D val="0"/>
            <c:spPr>
              <a:solidFill>
                <a:srgbClr val="8CEDED"/>
              </a:solidFill>
              <a:ln w="19050">
                <a:solidFill>
                  <a:schemeClr val="lt1"/>
                </a:solidFill>
              </a:ln>
              <a:effectLst/>
            </c:spPr>
            <c:extLst>
              <c:ext xmlns:c16="http://schemas.microsoft.com/office/drawing/2014/chart" uri="{C3380CC4-5D6E-409C-BE32-E72D297353CC}">
                <c16:uniqueId val="{00000026-0BB6-4B99-993D-45F92CC4F468}"/>
              </c:ext>
            </c:extLst>
          </c:dPt>
          <c:dPt>
            <c:idx val="7"/>
            <c:bubble3D val="0"/>
            <c:spPr>
              <a:solidFill>
                <a:schemeClr val="accent2">
                  <a:lumMod val="60000"/>
                </a:schemeClr>
              </a:solidFill>
              <a:ln w="19050">
                <a:solidFill>
                  <a:schemeClr val="lt1"/>
                </a:solidFill>
              </a:ln>
              <a:effectLst/>
            </c:spPr>
            <c:extLst>
              <c:ext xmlns:c16="http://schemas.microsoft.com/office/drawing/2014/chart" uri="{C3380CC4-5D6E-409C-BE32-E72D297353CC}">
                <c16:uniqueId val="{00000028-0BB6-4B99-993D-45F92CC4F468}"/>
              </c:ext>
            </c:extLst>
          </c:dPt>
          <c:dPt>
            <c:idx val="8"/>
            <c:bubble3D val="0"/>
            <c:spPr>
              <a:solidFill>
                <a:schemeClr val="accent3">
                  <a:lumMod val="60000"/>
                </a:schemeClr>
              </a:solidFill>
              <a:ln w="19050">
                <a:solidFill>
                  <a:schemeClr val="lt1"/>
                </a:solidFill>
              </a:ln>
              <a:effectLst/>
            </c:spPr>
            <c:extLst>
              <c:ext xmlns:c16="http://schemas.microsoft.com/office/drawing/2014/chart" uri="{C3380CC4-5D6E-409C-BE32-E72D297353CC}">
                <c16:uniqueId val="{0000002A-0BB6-4B99-993D-45F92CC4F468}"/>
              </c:ext>
            </c:extLst>
          </c:dPt>
          <c:dPt>
            <c:idx val="9"/>
            <c:bubble3D val="0"/>
            <c:spPr>
              <a:solidFill>
                <a:schemeClr val="accent4">
                  <a:lumMod val="60000"/>
                </a:schemeClr>
              </a:solidFill>
              <a:ln w="19050">
                <a:solidFill>
                  <a:schemeClr val="lt1"/>
                </a:solidFill>
              </a:ln>
              <a:effectLst/>
            </c:spPr>
            <c:extLst>
              <c:ext xmlns:c16="http://schemas.microsoft.com/office/drawing/2014/chart" uri="{C3380CC4-5D6E-409C-BE32-E72D297353CC}">
                <c16:uniqueId val="{0000002C-0BB6-4B99-993D-45F92CC4F468}"/>
              </c:ext>
            </c:extLst>
          </c:dPt>
          <c:dPt>
            <c:idx val="10"/>
            <c:bubble3D val="0"/>
            <c:spPr>
              <a:solidFill>
                <a:schemeClr val="accent5">
                  <a:lumMod val="60000"/>
                </a:schemeClr>
              </a:solidFill>
              <a:ln w="19050">
                <a:solidFill>
                  <a:schemeClr val="lt1"/>
                </a:solidFill>
              </a:ln>
              <a:effectLst/>
            </c:spPr>
            <c:extLst>
              <c:ext xmlns:c16="http://schemas.microsoft.com/office/drawing/2014/chart" uri="{C3380CC4-5D6E-409C-BE32-E72D297353CC}">
                <c16:uniqueId val="{0000002E-0BB6-4B99-993D-45F92CC4F468}"/>
              </c:ext>
            </c:extLst>
          </c:dPt>
          <c:dPt>
            <c:idx val="11"/>
            <c:bubble3D val="0"/>
            <c:spPr>
              <a:solidFill>
                <a:schemeClr val="accent6">
                  <a:lumMod val="60000"/>
                </a:schemeClr>
              </a:solidFill>
              <a:ln w="19050">
                <a:solidFill>
                  <a:schemeClr val="lt1"/>
                </a:solidFill>
              </a:ln>
              <a:effectLst/>
            </c:spPr>
            <c:extLst>
              <c:ext xmlns:c16="http://schemas.microsoft.com/office/drawing/2014/chart" uri="{C3380CC4-5D6E-409C-BE32-E72D297353CC}">
                <c16:uniqueId val="{00000030-0BB6-4B99-993D-45F92CC4F468}"/>
              </c:ext>
            </c:extLst>
          </c:dPt>
          <c:dLbls>
            <c:dLbl>
              <c:idx val="0"/>
              <c:delete val="1"/>
              <c:extLst>
                <c:ext xmlns:c15="http://schemas.microsoft.com/office/drawing/2012/chart" uri="{CE6537A1-D6FC-4f65-9D91-7224C49458BB}"/>
                <c:ext xmlns:c16="http://schemas.microsoft.com/office/drawing/2014/chart" uri="{C3380CC4-5D6E-409C-BE32-E72D297353CC}">
                  <c16:uniqueId val="{0000001A-0BB6-4B99-993D-45F92CC4F468}"/>
                </c:ext>
              </c:extLst>
            </c:dLbl>
            <c:dLbl>
              <c:idx val="6"/>
              <c:delete val="1"/>
              <c:extLst>
                <c:ext xmlns:c15="http://schemas.microsoft.com/office/drawing/2012/chart" uri="{CE6537A1-D6FC-4f65-9D91-7224C49458BB}"/>
                <c:ext xmlns:c16="http://schemas.microsoft.com/office/drawing/2014/chart" uri="{C3380CC4-5D6E-409C-BE32-E72D297353CC}">
                  <c16:uniqueId val="{00000026-0BB6-4B99-993D-45F92CC4F468}"/>
                </c:ext>
              </c:extLst>
            </c:dLbl>
            <c:spPr>
              <a:noFill/>
              <a:ln>
                <a:noFill/>
              </a:ln>
              <a:effectLst/>
            </c:spPr>
            <c:txPr>
              <a:bodyPr rot="0" spcFirstLastPara="1" vertOverflow="ellipsis" vert="horz" wrap="square" lIns="38100" tIns="19050" rIns="38100" bIns="19050" anchor="ctr" anchorCtr="1">
                <a:spAutoFit/>
              </a:bodyPr>
              <a:lstStyle/>
              <a:p>
                <a:pPr>
                  <a:defRPr lang="ja-JP" sz="1197" b="1" i="0" u="none" strike="noStrike" kern="1200" baseline="0">
                    <a:solidFill>
                      <a:schemeClr val="tx1">
                        <a:lumMod val="75000"/>
                        <a:lumOff val="25000"/>
                      </a:schemeClr>
                    </a:solidFill>
                    <a:latin typeface="+mn-lt"/>
                    <a:ea typeface="+mn-ea"/>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Sheet1!$A$2:$A$12</c:f>
              <c:strCache>
                <c:ptCount val="11"/>
                <c:pt idx="0">
                  <c:v>女性</c:v>
                </c:pt>
                <c:pt idx="1">
                  <c:v>20s</c:v>
                </c:pt>
                <c:pt idx="2">
                  <c:v>30s</c:v>
                </c:pt>
                <c:pt idx="3">
                  <c:v>40s</c:v>
                </c:pt>
                <c:pt idx="4">
                  <c:v>50s</c:v>
                </c:pt>
                <c:pt idx="5">
                  <c:v>Other</c:v>
                </c:pt>
                <c:pt idx="6">
                  <c:v>男性</c:v>
                </c:pt>
                <c:pt idx="7">
                  <c:v>20s</c:v>
                </c:pt>
                <c:pt idx="8">
                  <c:v>30s</c:v>
                </c:pt>
                <c:pt idx="9">
                  <c:v>40s</c:v>
                </c:pt>
                <c:pt idx="10">
                  <c:v>50s</c:v>
                </c:pt>
              </c:strCache>
            </c:strRef>
          </c:cat>
          <c:val>
            <c:numRef>
              <c:f>Sheet1!$C$2:$C$13</c:f>
              <c:numCache>
                <c:formatCode>General</c:formatCode>
                <c:ptCount val="12"/>
                <c:pt idx="0" formatCode="#,##0_);[Red]\(#,##0\)">
                  <c:v>49</c:v>
                </c:pt>
                <c:pt idx="6" formatCode="#,##0_);[Red]\(#,##0\)">
                  <c:v>51</c:v>
                </c:pt>
              </c:numCache>
            </c:numRef>
          </c:val>
          <c:extLst>
            <c:ext xmlns:c16="http://schemas.microsoft.com/office/drawing/2014/chart" uri="{C3380CC4-5D6E-409C-BE32-E72D297353CC}">
              <c16:uniqueId val="{00000031-0BB6-4B99-993D-45F92CC4F468}"/>
            </c:ext>
          </c:extLst>
        </c:ser>
        <c:dLbls>
          <c:showLegendKey val="0"/>
          <c:showVal val="0"/>
          <c:showCatName val="1"/>
          <c:showSerName val="0"/>
          <c:showPercent val="1"/>
          <c:showBubbleSize val="0"/>
          <c:showLeaderLines val="1"/>
        </c:dLbls>
        <c:firstSliceAng val="0"/>
        <c:holeSize val="50"/>
      </c:doughnutChart>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5569034855118469"/>
          <c:y val="0.1161153636902317"/>
          <c:w val="0.58250706031653554"/>
          <c:h val="0.84041401681230898"/>
        </c:manualLayout>
      </c:layout>
      <c:doughnutChart>
        <c:varyColors val="1"/>
        <c:ser>
          <c:idx val="0"/>
          <c:order val="0"/>
          <c:tx>
            <c:strRef>
              <c:f>Sheet1!$B$1</c:f>
              <c:strCache>
                <c:ptCount val="1"/>
                <c:pt idx="0">
                  <c:v>uu</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60C0-411A-A4C0-054BB38D25BF}"/>
              </c:ext>
            </c:extLst>
          </c:dPt>
          <c:dPt>
            <c:idx val="1"/>
            <c:bubble3D val="0"/>
            <c:spPr>
              <a:solidFill>
                <a:srgbClr val="DE2C7F"/>
              </a:solidFill>
              <a:ln w="19050">
                <a:solidFill>
                  <a:schemeClr val="lt1"/>
                </a:solidFill>
              </a:ln>
              <a:effectLst/>
            </c:spPr>
            <c:extLst>
              <c:ext xmlns:c16="http://schemas.microsoft.com/office/drawing/2014/chart" uri="{C3380CC4-5D6E-409C-BE32-E72D297353CC}">
                <c16:uniqueId val="{00000003-60C0-411A-A4C0-054BB38D25BF}"/>
              </c:ext>
            </c:extLst>
          </c:dPt>
          <c:dPt>
            <c:idx val="2"/>
            <c:bubble3D val="0"/>
            <c:spPr>
              <a:solidFill>
                <a:srgbClr val="FF334B"/>
              </a:solidFill>
              <a:ln w="19050">
                <a:solidFill>
                  <a:schemeClr val="lt1"/>
                </a:solidFill>
              </a:ln>
              <a:effectLst/>
            </c:spPr>
            <c:extLst>
              <c:ext xmlns:c16="http://schemas.microsoft.com/office/drawing/2014/chart" uri="{C3380CC4-5D6E-409C-BE32-E72D297353CC}">
                <c16:uniqueId val="{00000005-60C0-411A-A4C0-054BB38D25BF}"/>
              </c:ext>
            </c:extLst>
          </c:dPt>
          <c:dPt>
            <c:idx val="3"/>
            <c:bubble3D val="0"/>
            <c:spPr>
              <a:solidFill>
                <a:srgbClr val="FF6F36"/>
              </a:solidFill>
              <a:ln w="19050">
                <a:solidFill>
                  <a:schemeClr val="lt1"/>
                </a:solidFill>
              </a:ln>
              <a:effectLst/>
            </c:spPr>
            <c:extLst>
              <c:ext xmlns:c16="http://schemas.microsoft.com/office/drawing/2014/chart" uri="{C3380CC4-5D6E-409C-BE32-E72D297353CC}">
                <c16:uniqueId val="{00000007-60C0-411A-A4C0-054BB38D25BF}"/>
              </c:ext>
            </c:extLst>
          </c:dPt>
          <c:dPt>
            <c:idx val="4"/>
            <c:bubble3D val="0"/>
            <c:spPr>
              <a:solidFill>
                <a:srgbClr val="FFC53D"/>
              </a:solidFill>
              <a:ln w="19050">
                <a:solidFill>
                  <a:schemeClr val="lt1"/>
                </a:solidFill>
              </a:ln>
              <a:effectLst/>
            </c:spPr>
            <c:extLst>
              <c:ext xmlns:c16="http://schemas.microsoft.com/office/drawing/2014/chart" uri="{C3380CC4-5D6E-409C-BE32-E72D297353CC}">
                <c16:uniqueId val="{00000009-60C0-411A-A4C0-054BB38D25BF}"/>
              </c:ext>
            </c:extLst>
          </c:dPt>
          <c:dPt>
            <c:idx val="5"/>
            <c:bubble3D val="0"/>
            <c:spPr>
              <a:solidFill>
                <a:srgbClr val="FFD86B"/>
              </a:solidFill>
              <a:ln w="19050">
                <a:solidFill>
                  <a:schemeClr val="lt1"/>
                </a:solidFill>
              </a:ln>
              <a:effectLst/>
            </c:spPr>
            <c:extLst>
              <c:ext xmlns:c16="http://schemas.microsoft.com/office/drawing/2014/chart" uri="{C3380CC4-5D6E-409C-BE32-E72D297353CC}">
                <c16:uniqueId val="{0000000B-60C0-411A-A4C0-054BB38D25BF}"/>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60C0-411A-A4C0-054BB38D25BF}"/>
              </c:ext>
            </c:extLst>
          </c:dPt>
          <c:dPt>
            <c:idx val="7"/>
            <c:bubble3D val="0"/>
            <c:spPr>
              <a:solidFill>
                <a:srgbClr val="19BFA1"/>
              </a:solidFill>
              <a:ln w="19050">
                <a:solidFill>
                  <a:schemeClr val="lt1"/>
                </a:solidFill>
              </a:ln>
              <a:effectLst/>
            </c:spPr>
            <c:extLst>
              <c:ext xmlns:c16="http://schemas.microsoft.com/office/drawing/2014/chart" uri="{C3380CC4-5D6E-409C-BE32-E72D297353CC}">
                <c16:uniqueId val="{0000000F-60C0-411A-A4C0-054BB38D25BF}"/>
              </c:ext>
            </c:extLst>
          </c:dPt>
          <c:dPt>
            <c:idx val="8"/>
            <c:bubble3D val="0"/>
            <c:spPr>
              <a:solidFill>
                <a:srgbClr val="1CB8B8"/>
              </a:solidFill>
              <a:ln w="19050">
                <a:solidFill>
                  <a:schemeClr val="lt1"/>
                </a:solidFill>
              </a:ln>
              <a:effectLst/>
            </c:spPr>
            <c:extLst>
              <c:ext xmlns:c16="http://schemas.microsoft.com/office/drawing/2014/chart" uri="{C3380CC4-5D6E-409C-BE32-E72D297353CC}">
                <c16:uniqueId val="{00000011-60C0-411A-A4C0-054BB38D25BF}"/>
              </c:ext>
            </c:extLst>
          </c:dPt>
          <c:dPt>
            <c:idx val="9"/>
            <c:bubble3D val="0"/>
            <c:spPr>
              <a:solidFill>
                <a:srgbClr val="00B8E5"/>
              </a:solidFill>
              <a:ln w="19050">
                <a:solidFill>
                  <a:schemeClr val="lt1"/>
                </a:solidFill>
              </a:ln>
              <a:effectLst/>
            </c:spPr>
            <c:extLst>
              <c:ext xmlns:c16="http://schemas.microsoft.com/office/drawing/2014/chart" uri="{C3380CC4-5D6E-409C-BE32-E72D297353CC}">
                <c16:uniqueId val="{00000013-60C0-411A-A4C0-054BB38D25BF}"/>
              </c:ext>
            </c:extLst>
          </c:dPt>
          <c:dPt>
            <c:idx val="10"/>
            <c:bubble3D val="0"/>
            <c:spPr>
              <a:solidFill>
                <a:srgbClr val="1A9CFF"/>
              </a:solidFill>
              <a:ln w="19050">
                <a:solidFill>
                  <a:schemeClr val="lt1"/>
                </a:solidFill>
              </a:ln>
              <a:effectLst/>
            </c:spPr>
            <c:extLst>
              <c:ext xmlns:c16="http://schemas.microsoft.com/office/drawing/2014/chart" uri="{C3380CC4-5D6E-409C-BE32-E72D297353CC}">
                <c16:uniqueId val="{00000015-60C0-411A-A4C0-054BB38D25BF}"/>
              </c:ext>
            </c:extLst>
          </c:dPt>
          <c:dPt>
            <c:idx val="11"/>
            <c:bubble3D val="0"/>
            <c:spPr>
              <a:solidFill>
                <a:srgbClr val="4270ED"/>
              </a:solidFill>
              <a:ln w="19050">
                <a:solidFill>
                  <a:schemeClr val="lt1"/>
                </a:solidFill>
              </a:ln>
              <a:effectLst/>
            </c:spPr>
            <c:extLst>
              <c:ext xmlns:c16="http://schemas.microsoft.com/office/drawing/2014/chart" uri="{C3380CC4-5D6E-409C-BE32-E72D297353CC}">
                <c16:uniqueId val="{00000017-60C0-411A-A4C0-054BB38D25BF}"/>
              </c:ext>
            </c:extLst>
          </c:dPt>
          <c:dLbls>
            <c:dLbl>
              <c:idx val="0"/>
              <c:layout>
                <c:manualLayout>
                  <c:x val="-1.8779158670090418E-2"/>
                  <c:y val="-8.2893598509005267E-3"/>
                </c:manualLayout>
              </c:layout>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15:layout>
                    <c:manualLayout>
                      <c:w val="0.28797396110837548"/>
                      <c:h val="0.17944957756783878"/>
                    </c:manualLayout>
                  </c15:layout>
                </c:ext>
                <c:ext xmlns:c16="http://schemas.microsoft.com/office/drawing/2014/chart" uri="{C3380CC4-5D6E-409C-BE32-E72D297353CC}">
                  <c16:uniqueId val="{00000001-60C0-411A-A4C0-054BB38D25BF}"/>
                </c:ext>
              </c:extLst>
            </c:dLbl>
            <c:dLbl>
              <c:idx val="1"/>
              <c:layout>
                <c:manualLayout>
                  <c:x val="1.1304858104083515E-2"/>
                  <c:y val="-1.3914964016496986E-3"/>
                </c:manualLayout>
              </c:layout>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19371031274748365"/>
                      <c:h val="0.15154706117247432"/>
                    </c:manualLayout>
                  </c15:layout>
                </c:ext>
                <c:ext xmlns:c16="http://schemas.microsoft.com/office/drawing/2014/chart" uri="{C3380CC4-5D6E-409C-BE32-E72D297353CC}">
                  <c16:uniqueId val="{00000003-60C0-411A-A4C0-054BB38D25BF}"/>
                </c:ext>
              </c:extLst>
            </c:dLbl>
            <c:dLbl>
              <c:idx val="2"/>
              <c:layout>
                <c:manualLayout>
                  <c:x val="-8.1802178315878971E-4"/>
                  <c:y val="1.437880967564922E-2"/>
                </c:manualLayout>
              </c:layout>
              <c:tx>
                <c:rich>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fld id="{5FCE6923-563F-4E02-9E22-12800CF729A9}" type="CATEGORYNAME">
                      <a:rPr lang="zh-TW" altLang="en-US" sz="1000" b="1" i="0" baseline="0">
                        <a:latin typeface="メイリオ" panose="020B0604030504040204" pitchFamily="50" charset="-128"/>
                        <a:ea typeface="メイリオ" panose="020B0604030504040204" pitchFamily="50" charset="-128"/>
                      </a:rPr>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t>[分類名]</a:t>
                    </a:fld>
                    <a:r>
                      <a:rPr lang="zh-TW" altLang="en-US" sz="1000" b="1" i="0" baseline="0">
                        <a:latin typeface="メイリオ" panose="020B0604030504040204" pitchFamily="50" charset="-128"/>
                      </a:rPr>
                      <a:t>
</a:t>
                    </a:r>
                    <a:fld id="{9023F985-D567-414E-931B-73879203F58C}" type="PERCENTAGE">
                      <a:rPr lang="en-US" altLang="zh-TW" sz="1000" b="1" i="0" baseline="0">
                        <a:latin typeface="メイリオ" panose="020B0604030504040204" pitchFamily="50" charset="-128"/>
                      </a:rPr>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t>[パーセンテージ]</a:t>
                    </a:fld>
                    <a:endParaRPr lang="zh-TW" altLang="en-US" sz="1000" b="1" i="0" baseline="0">
                      <a:latin typeface="メイリオ" panose="020B0604030504040204" pitchFamily="50" charset="-128"/>
                    </a:endParaRPr>
                  </a:p>
                </c:rich>
              </c:tx>
              <c:spPr>
                <a:noFill/>
                <a:ln>
                  <a:noFill/>
                </a:ln>
                <a:effectLst/>
              </c:spPr>
              <c:showLegendKey val="0"/>
              <c:showVal val="0"/>
              <c:showCatName val="1"/>
              <c:showSerName val="0"/>
              <c:showPercent val="1"/>
              <c:showBubbleSize val="0"/>
              <c:extLst>
                <c:ext xmlns:c15="http://schemas.microsoft.com/office/drawing/2012/chart" uri="{CE6537A1-D6FC-4f65-9D91-7224C49458BB}">
                  <c15:layout>
                    <c:manualLayout>
                      <c:w val="0.22663011169128486"/>
                      <c:h val="0.12856400935361348"/>
                    </c:manualLayout>
                  </c15:layout>
                  <c15:dlblFieldTable/>
                  <c15:showDataLabelsRange val="0"/>
                </c:ext>
                <c:ext xmlns:c16="http://schemas.microsoft.com/office/drawing/2014/chart" uri="{C3380CC4-5D6E-409C-BE32-E72D297353CC}">
                  <c16:uniqueId val="{00000005-60C0-411A-A4C0-054BB38D25BF}"/>
                </c:ext>
              </c:extLst>
            </c:dLbl>
            <c:dLbl>
              <c:idx val="3"/>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60C0-411A-A4C0-054BB38D25BF}"/>
                </c:ext>
              </c:extLst>
            </c:dLbl>
            <c:dLbl>
              <c:idx val="4"/>
              <c:layout>
                <c:manualLayout>
                  <c:x val="1.9799631687251353E-7"/>
                  <c:y val="3.7670369436575393E-3"/>
                </c:manualLayout>
              </c:layout>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0.26136860202126522"/>
                      <c:h val="0.11975499429012119"/>
                    </c:manualLayout>
                  </c15:layout>
                </c:ext>
                <c:ext xmlns:c16="http://schemas.microsoft.com/office/drawing/2014/chart" uri="{C3380CC4-5D6E-409C-BE32-E72D297353CC}">
                  <c16:uniqueId val="{00000009-60C0-411A-A4C0-054BB38D25BF}"/>
                </c:ext>
              </c:extLst>
            </c:dLbl>
            <c:dLbl>
              <c:idx val="5"/>
              <c:layout>
                <c:manualLayout>
                  <c:x val="-4.6440352993258336E-3"/>
                  <c:y val="0.1657007551798296"/>
                </c:manualLayout>
              </c:layout>
              <c:tx>
                <c:rich>
                  <a:bodyPr/>
                  <a:lstStyle/>
                  <a:p>
                    <a:fld id="{091A50EB-17B9-4753-993B-1D34231D4283}" type="CATEGORYNAME">
                      <a:rPr lang="zh-TW" altLang="en-US" sz="900" baseline="0">
                        <a:solidFill>
                          <a:schemeClr val="tx1">
                            <a:lumMod val="50000"/>
                            <a:lumOff val="50000"/>
                          </a:schemeClr>
                        </a:solidFill>
                        <a:latin typeface="メイリオ" panose="020B0604030504040204" pitchFamily="50" charset="-128"/>
                        <a:ea typeface="メイリオ" panose="020B0604030504040204" pitchFamily="50" charset="-128"/>
                      </a:rPr>
                      <a:pPr/>
                      <a:t>[分類名]</a:t>
                    </a:fld>
                    <a:r>
                      <a:rPr lang="zh-TW" altLang="en-US" sz="900" baseline="0">
                        <a:latin typeface="メイリオ" panose="020B0604030504040204" pitchFamily="50" charset="-128"/>
                        <a:ea typeface="メイリオ" panose="020B0604030504040204" pitchFamily="50" charset="-128"/>
                      </a:rPr>
                      <a:t>
</a:t>
                    </a:r>
                    <a:fld id="{C0CB66A3-3E87-43D3-8A9F-21E23DBB3A97}" type="PERCENTAGE">
                      <a:rPr lang="en-US" altLang="zh-TW" sz="900" baseline="0">
                        <a:solidFill>
                          <a:schemeClr val="tx1">
                            <a:lumMod val="50000"/>
                            <a:lumOff val="50000"/>
                          </a:schemeClr>
                        </a:solidFill>
                        <a:latin typeface="メイリオ" panose="020B0604030504040204" pitchFamily="50" charset="-128"/>
                        <a:ea typeface="メイリオ" panose="020B0604030504040204" pitchFamily="50" charset="-128"/>
                      </a:rPr>
                      <a:pPr/>
                      <a:t>[パーセンテージ]</a:t>
                    </a:fld>
                    <a:endParaRPr lang="zh-TW" altLang="en-US" sz="900" baseline="0">
                      <a:latin typeface="メイリオ" panose="020B0604030504040204" pitchFamily="50" charset="-128"/>
                      <a:ea typeface="メイリオ" panose="020B0604030504040204" pitchFamily="50" charset="-128"/>
                    </a:endParaRPr>
                  </a:p>
                </c:rich>
              </c:tx>
              <c:showLegendKey val="0"/>
              <c:showVal val="0"/>
              <c:showCatName val="1"/>
              <c:showSerName val="0"/>
              <c:showPercent val="1"/>
              <c:showBubbleSize val="0"/>
              <c:extLst>
                <c:ext xmlns:c15="http://schemas.microsoft.com/office/drawing/2012/chart" uri="{CE6537A1-D6FC-4f65-9D91-7224C49458BB}">
                  <c15:layout>
                    <c:manualLayout>
                      <c:w val="0.1111968031247296"/>
                      <c:h val="0.11135937869545846"/>
                    </c:manualLayout>
                  </c15:layout>
                  <c15:dlblFieldTable/>
                  <c15:showDataLabelsRange val="0"/>
                </c:ext>
                <c:ext xmlns:c16="http://schemas.microsoft.com/office/drawing/2014/chart" uri="{C3380CC4-5D6E-409C-BE32-E72D297353CC}">
                  <c16:uniqueId val="{0000000B-60C0-411A-A4C0-054BB38D25BF}"/>
                </c:ext>
              </c:extLst>
            </c:dLbl>
            <c:dLbl>
              <c:idx val="6"/>
              <c:layout>
                <c:manualLayout>
                  <c:x val="8.4471168785032608E-2"/>
                  <c:y val="0.22773671560026626"/>
                </c:manualLayout>
              </c:layout>
              <c:tx>
                <c:rich>
                  <a:bodyPr/>
                  <a:lstStyle/>
                  <a:p>
                    <a:fld id="{B61F5FD1-63E9-4294-A4F1-918A52723E8B}" type="CATEGORYNAME">
                      <a:rPr lang="ja-JP" altLang="en-US">
                        <a:solidFill>
                          <a:schemeClr val="tx1">
                            <a:lumMod val="50000"/>
                            <a:lumOff val="50000"/>
                          </a:schemeClr>
                        </a:solidFill>
                      </a:rPr>
                      <a:pPr/>
                      <a:t>[分類名]</a:t>
                    </a:fld>
                    <a:r>
                      <a:rPr lang="ja-JP" altLang="en-US" baseline="0">
                        <a:solidFill>
                          <a:schemeClr val="tx1">
                            <a:lumMod val="50000"/>
                            <a:lumOff val="50000"/>
                          </a:schemeClr>
                        </a:solidFill>
                      </a:rPr>
                      <a:t>
</a:t>
                    </a:r>
                    <a:fld id="{A827E696-00B7-4B60-9018-826ABB8E1E20}" type="PERCENTAGE">
                      <a:rPr lang="en-US" altLang="ja-JP" baseline="0">
                        <a:solidFill>
                          <a:schemeClr val="tx1">
                            <a:lumMod val="50000"/>
                            <a:lumOff val="50000"/>
                          </a:schemeClr>
                        </a:solidFill>
                      </a:rPr>
                      <a:pPr/>
                      <a:t>[パーセンテージ]</a:t>
                    </a:fld>
                    <a:endParaRPr lang="ja-JP" altLang="en-US" baseline="0">
                      <a:solidFill>
                        <a:schemeClr val="tx1">
                          <a:lumMod val="50000"/>
                          <a:lumOff val="50000"/>
                        </a:schemeClr>
                      </a:solidFill>
                    </a:endParaRPr>
                  </a:p>
                </c:rich>
              </c:tx>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D-60C0-411A-A4C0-054BB38D25BF}"/>
                </c:ext>
              </c:extLst>
            </c:dLbl>
            <c:dLbl>
              <c:idx val="10"/>
              <c:layout>
                <c:manualLayout>
                  <c:x val="-4.8461405420922747E-2"/>
                  <c:y val="0.13595738053361278"/>
                </c:manualLayout>
              </c:layout>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tx1">
                          <a:lumMod val="50000"/>
                          <a:lumOff val="50000"/>
                        </a:schemeClr>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8.0418855676247195E-2"/>
                      <c:h val="5.9358857735628927E-2"/>
                    </c:manualLayout>
                  </c15:layout>
                </c:ext>
                <c:ext xmlns:c16="http://schemas.microsoft.com/office/drawing/2014/chart" uri="{C3380CC4-5D6E-409C-BE32-E72D297353CC}">
                  <c16:uniqueId val="{00000015-60C0-411A-A4C0-054BB38D25BF}"/>
                </c:ext>
              </c:extLst>
            </c:dLbl>
            <c:dLbl>
              <c:idx val="11"/>
              <c:layout>
                <c:manualLayout>
                  <c:x val="-2.4343767958891441E-2"/>
                  <c:y val="0.11338644344343515"/>
                </c:manualLayout>
              </c:layout>
              <c:spPr>
                <a:noFill/>
                <a:ln>
                  <a:noFill/>
                </a:ln>
                <a:effectLst/>
              </c:spPr>
              <c:txPr>
                <a:bodyPr rot="0" spcFirstLastPara="1" vertOverflow="ellipsis" vert="horz" wrap="square" lIns="38100" tIns="19050" rIns="38100" bIns="19050" anchor="ctr" anchorCtr="1">
                  <a:noAutofit/>
                </a:bodyPr>
                <a:lstStyle/>
                <a:p>
                  <a:pPr>
                    <a:lnSpc>
                      <a:spcPct val="70000"/>
                    </a:lnSpc>
                    <a:defRPr lang="ja-JP" sz="1000" b="1" i="0" u="none" strike="noStrike" kern="1200" baseline="0">
                      <a:solidFill>
                        <a:schemeClr val="tx1">
                          <a:lumMod val="50000"/>
                          <a:lumOff val="50000"/>
                        </a:schemeClr>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extLst>
                <c:ext xmlns:c15="http://schemas.microsoft.com/office/drawing/2012/chart" uri="{CE6537A1-D6FC-4f65-9D91-7224C49458BB}">
                  <c15:layout>
                    <c:manualLayout>
                      <c:w val="1.8976638015198832E-2"/>
                      <c:h val="5.3681825870596125E-2"/>
                    </c:manualLayout>
                  </c15:layout>
                </c:ext>
                <c:ext xmlns:c16="http://schemas.microsoft.com/office/drawing/2014/chart" uri="{C3380CC4-5D6E-409C-BE32-E72D297353CC}">
                  <c16:uniqueId val="{00000017-60C0-411A-A4C0-054BB38D25BF}"/>
                </c:ext>
              </c:extLst>
            </c:dLbl>
            <c:spPr>
              <a:noFill/>
              <a:ln>
                <a:noFill/>
              </a:ln>
              <a:effectLst/>
            </c:spPr>
            <c:txPr>
              <a:bodyPr rot="0" spcFirstLastPara="1" vertOverflow="ellipsis" vert="horz" wrap="square" lIns="38100" tIns="19050" rIns="38100" bIns="19050" anchor="ctr" anchorCtr="1">
                <a:spAutoFit/>
              </a:bodyPr>
              <a:lstStyle/>
              <a:p>
                <a:pPr>
                  <a:lnSpc>
                    <a:spcPct val="70000"/>
                  </a:lnSpc>
                  <a:defRPr lang="ja-JP" sz="1000" b="1" i="0" u="none" strike="noStrike" kern="1200" baseline="0">
                    <a:solidFill>
                      <a:schemeClr val="bg1"/>
                    </a:solidFill>
                    <a:latin typeface="メイリオ" panose="020B0604030504040204" pitchFamily="50" charset="-128"/>
                    <a:ea typeface="Meiryo" panose="020B0604030504040204" pitchFamily="34" charset="-128"/>
                    <a:cs typeface="+mn-cs"/>
                  </a:defRPr>
                </a:pPr>
                <a:endParaRPr lang="ja-JP"/>
              </a:p>
            </c:txPr>
            <c:showLegendKey val="0"/>
            <c:showVal val="0"/>
            <c:showCatName val="1"/>
            <c:showSerName val="0"/>
            <c:showPercent val="1"/>
            <c:showBubbleSize val="0"/>
            <c:showLeaderLines val="1"/>
            <c:leaderLines>
              <c:spPr>
                <a:ln w="9525" cap="flat" cmpd="sng" algn="ctr">
                  <a:solidFill>
                    <a:schemeClr val="tx1">
                      <a:lumMod val="50000"/>
                      <a:lumOff val="50000"/>
                    </a:schemeClr>
                  </a:solidFill>
                  <a:round/>
                </a:ln>
                <a:effectLst/>
              </c:spPr>
            </c:leaderLines>
            <c:extLst>
              <c:ext xmlns:c15="http://schemas.microsoft.com/office/drawing/2012/chart" uri="{CE6537A1-D6FC-4f65-9D91-7224C49458BB}"/>
            </c:extLst>
          </c:dLbls>
          <c:cat>
            <c:strRef>
              <c:f>Sheet1!$A$2:$A$8</c:f>
              <c:strCache>
                <c:ptCount val="7"/>
                <c:pt idx="0">
                  <c:v>会社員/
公務員</c:v>
                </c:pt>
                <c:pt idx="1">
                  <c:v>パート/
アルバイト</c:v>
                </c:pt>
                <c:pt idx="2">
                  <c:v>専業主婦/主夫</c:v>
                </c:pt>
                <c:pt idx="3">
                  <c:v>学生</c:v>
                </c:pt>
                <c:pt idx="4">
                  <c:v>無職/休職/
リタイア</c:v>
                </c:pt>
                <c:pt idx="5">
                  <c:v>自営業/
自由業</c:v>
                </c:pt>
                <c:pt idx="6">
                  <c:v>その他</c:v>
                </c:pt>
              </c:strCache>
            </c:strRef>
          </c:cat>
          <c:val>
            <c:numRef>
              <c:f>Sheet1!$B$2:$B$8</c:f>
              <c:numCache>
                <c:formatCode>0</c:formatCode>
                <c:ptCount val="7"/>
                <c:pt idx="0">
                  <c:v>42.655071238082733</c:v>
                </c:pt>
                <c:pt idx="1">
                  <c:v>17</c:v>
                </c:pt>
                <c:pt idx="2">
                  <c:v>17</c:v>
                </c:pt>
                <c:pt idx="3">
                  <c:v>11.532525158449037</c:v>
                </c:pt>
                <c:pt idx="4">
                  <c:v>8</c:v>
                </c:pt>
                <c:pt idx="5">
                  <c:v>3</c:v>
                </c:pt>
                <c:pt idx="6">
                  <c:v>1</c:v>
                </c:pt>
              </c:numCache>
            </c:numRef>
          </c:val>
          <c:extLst>
            <c:ext xmlns:c16="http://schemas.microsoft.com/office/drawing/2014/chart" uri="{C3380CC4-5D6E-409C-BE32-E72D297353CC}">
              <c16:uniqueId val="{00000018-60C0-411A-A4C0-054BB38D25BF}"/>
            </c:ext>
          </c:extLst>
        </c:ser>
        <c:dLbls>
          <c:showLegendKey val="0"/>
          <c:showVal val="0"/>
          <c:showCatName val="1"/>
          <c:showSerName val="0"/>
          <c:showPercent val="1"/>
          <c:showBubbleSize val="0"/>
          <c:showLeaderLines val="1"/>
        </c:dLbls>
        <c:firstSliceAng val="0"/>
        <c:holeSize val="50"/>
      </c:doughnutChart>
      <c:spPr>
        <a:noFill/>
        <a:ln w="25400">
          <a:noFill/>
        </a:ln>
        <a:effectLst/>
      </c:spPr>
    </c:plotArea>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ja-JP"/>
    </a:p>
  </c:txPr>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406AE3-F85E-6F4C-9775-24D1A169FF0C}" type="datetimeFigureOut">
              <a:rPr kumimoji="1" lang="ja-JP" altLang="en-US" smtClean="0"/>
              <a:t>2026/2/2</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9B7BC6C-39C9-BA48-AE26-DAEB84B40553}" type="slidenum">
              <a:rPr kumimoji="1" lang="ja-JP" altLang="en-US" smtClean="0"/>
              <a:t>‹#›</a:t>
            </a:fld>
            <a:endParaRPr kumimoji="1" lang="ja-JP" altLang="en-US"/>
          </a:p>
        </p:txBody>
      </p:sp>
    </p:spTree>
    <p:extLst>
      <p:ext uri="{BB962C8B-B14F-4D97-AF65-F5344CB8AC3E}">
        <p14:creationId xmlns:p14="http://schemas.microsoft.com/office/powerpoint/2010/main" val="102180696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8B963-DF4E-BACC-CBF3-4601803E4A4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F0B9523-1A64-3E10-33E7-488553A4845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3D51850-27D3-5F54-133B-E9AAF59DA850}"/>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CF3DB1B-EA9F-E20B-B357-FAB06F9DD6A9}"/>
              </a:ext>
            </a:extLst>
          </p:cNvPr>
          <p:cNvSpPr>
            <a:spLocks noGrp="1"/>
          </p:cNvSpPr>
          <p:nvPr>
            <p:ph type="sldNum" sz="quarter" idx="5"/>
          </p:nvPr>
        </p:nvSpPr>
        <p:spPr/>
        <p:txBody>
          <a:bodyPr/>
          <a:lstStyle/>
          <a:p>
            <a:fld id="{69B7BC6C-39C9-BA48-AE26-DAEB84B40553}" type="slidenum">
              <a:rPr kumimoji="1" lang="ja-JP" altLang="en-US" smtClean="0"/>
              <a:t>1</a:t>
            </a:fld>
            <a:endParaRPr kumimoji="1" lang="ja-JP" altLang="en-US"/>
          </a:p>
        </p:txBody>
      </p:sp>
    </p:spTree>
    <p:extLst>
      <p:ext uri="{BB962C8B-B14F-4D97-AF65-F5344CB8AC3E}">
        <p14:creationId xmlns:p14="http://schemas.microsoft.com/office/powerpoint/2010/main" val="427979416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16AA3-0934-10CA-CDAF-E678EC2402D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D6287B3-0875-C0F3-23A2-74898A824F0C}"/>
              </a:ext>
            </a:extLst>
          </p:cNvPr>
          <p:cNvSpPr>
            <a:spLocks noGrp="1" noRot="1" noChangeAspect="1"/>
          </p:cNvSpPr>
          <p:nvPr>
            <p:ph type="sldImg"/>
          </p:nvPr>
        </p:nvSpPr>
        <p:spPr/>
        <p:txBody>
          <a:bodyPr/>
          <a:lstStyle/>
          <a:p>
            <a:endParaRPr lang="ja-JP" altLang="en-US"/>
          </a:p>
        </p:txBody>
      </p:sp>
      <p:sp>
        <p:nvSpPr>
          <p:cNvPr id="3" name="ノート プレースホルダー 2">
            <a:extLst>
              <a:ext uri="{FF2B5EF4-FFF2-40B4-BE49-F238E27FC236}">
                <a16:creationId xmlns:a16="http://schemas.microsoft.com/office/drawing/2014/main" id="{99ECDC73-5C8D-7261-87B7-71923729905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4667486-A2C5-9DE0-8672-B99609B13881}"/>
              </a:ext>
            </a:extLst>
          </p:cNvPr>
          <p:cNvSpPr>
            <a:spLocks noGrp="1"/>
          </p:cNvSpPr>
          <p:nvPr>
            <p:ph type="sldNum" sz="quarter" idx="5"/>
          </p:nvPr>
        </p:nvSpPr>
        <p:spPr/>
        <p:txBody>
          <a:bodyPr/>
          <a:lstStyle/>
          <a:p>
            <a:fld id="{641CC00C-8F62-6C48-B048-C042837E5924}" type="slidenum">
              <a:rPr kumimoji="1" lang="ja-JP" altLang="en-US" smtClean="0"/>
              <a:t>16</a:t>
            </a:fld>
            <a:endParaRPr kumimoji="1" lang="ja-JP" altLang="en-US"/>
          </a:p>
        </p:txBody>
      </p:sp>
    </p:spTree>
    <p:extLst>
      <p:ext uri="{BB962C8B-B14F-4D97-AF65-F5344CB8AC3E}">
        <p14:creationId xmlns:p14="http://schemas.microsoft.com/office/powerpoint/2010/main" val="41463540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C1DFB6-A737-4EAC-DF19-3422D7A4551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FDA641-9D5B-AF72-8774-1E3721FD786E}"/>
              </a:ext>
            </a:extLst>
          </p:cNvPr>
          <p:cNvSpPr>
            <a:spLocks noGrp="1" noRot="1" noChangeAspect="1"/>
          </p:cNvSpPr>
          <p:nvPr>
            <p:ph type="sldImg"/>
          </p:nvPr>
        </p:nvSpPr>
        <p:spPr/>
        <p:txBody>
          <a:bodyPr/>
          <a:lstStyle/>
          <a:p>
            <a:endParaRPr lang="ja-JP" altLang="en-US"/>
          </a:p>
        </p:txBody>
      </p:sp>
      <p:sp>
        <p:nvSpPr>
          <p:cNvPr id="3" name="ノート プレースホルダー 2">
            <a:extLst>
              <a:ext uri="{FF2B5EF4-FFF2-40B4-BE49-F238E27FC236}">
                <a16:creationId xmlns:a16="http://schemas.microsoft.com/office/drawing/2014/main" id="{8121C8BD-7C54-1DF7-5A1D-6F8E4814DF7C}"/>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278C10F7-8FF6-90BD-1D1E-3A14F98F498D}"/>
              </a:ext>
            </a:extLst>
          </p:cNvPr>
          <p:cNvSpPr>
            <a:spLocks noGrp="1"/>
          </p:cNvSpPr>
          <p:nvPr>
            <p:ph type="sldNum" sz="quarter" idx="5"/>
          </p:nvPr>
        </p:nvSpPr>
        <p:spPr/>
        <p:txBody>
          <a:bodyPr/>
          <a:lstStyle/>
          <a:p>
            <a:fld id="{641CC00C-8F62-6C48-B048-C042837E5924}" type="slidenum">
              <a:rPr kumimoji="1" lang="ja-JP" altLang="en-US" smtClean="0"/>
              <a:t>17</a:t>
            </a:fld>
            <a:endParaRPr kumimoji="1" lang="ja-JP" altLang="en-US"/>
          </a:p>
        </p:txBody>
      </p:sp>
    </p:spTree>
    <p:extLst>
      <p:ext uri="{BB962C8B-B14F-4D97-AF65-F5344CB8AC3E}">
        <p14:creationId xmlns:p14="http://schemas.microsoft.com/office/powerpoint/2010/main" val="13119694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CC1FF3-7F19-4A4A-752F-1FF56C5F335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D37E951-9276-FE16-FC22-033E015CF8B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4C5D940-651C-A4BC-24A3-DF346C02B682}"/>
              </a:ext>
            </a:extLst>
          </p:cNvPr>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15069985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txBody>
          <a:bodyPr/>
          <a:lstStyle/>
          <a:p>
            <a:endParaRPr lang="ja-JP" altLang="en-US"/>
          </a:p>
        </p:txBody>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9B7BC6C-39C9-BA48-AE26-DAEB84B40553}" type="slidenum">
              <a:rPr kumimoji="1" lang="ja-JP" altLang="en-US" smtClean="0"/>
              <a:t>20</a:t>
            </a:fld>
            <a:endParaRPr kumimoji="1" lang="ja-JP" altLang="en-US"/>
          </a:p>
        </p:txBody>
      </p:sp>
    </p:spTree>
    <p:extLst>
      <p:ext uri="{BB962C8B-B14F-4D97-AF65-F5344CB8AC3E}">
        <p14:creationId xmlns:p14="http://schemas.microsoft.com/office/powerpoint/2010/main" val="2755630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txBody>
          <a:bodyPr/>
          <a:lstStyle/>
          <a:p>
            <a:endParaRPr lang="ja-JP" altLang="en-US"/>
          </a:p>
        </p:txBody>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41CC00C-8F62-6C48-B048-C042837E5924}" type="slidenum">
              <a:rPr kumimoji="1" lang="ja-JP" altLang="en-US" smtClean="0"/>
              <a:t>3</a:t>
            </a:fld>
            <a:endParaRPr kumimoji="1" lang="ja-JP" altLang="en-US"/>
          </a:p>
        </p:txBody>
      </p:sp>
    </p:spTree>
    <p:extLst>
      <p:ext uri="{BB962C8B-B14F-4D97-AF65-F5344CB8AC3E}">
        <p14:creationId xmlns:p14="http://schemas.microsoft.com/office/powerpoint/2010/main" val="2260521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txBody>
          <a:bodyPr/>
          <a:lstStyle/>
          <a:p>
            <a:endParaRPr lang="ja-JP" altLang="en-US"/>
          </a:p>
        </p:txBody>
      </p:sp>
      <p:sp>
        <p:nvSpPr>
          <p:cNvPr id="3" name="ノート プレースホルダー 2"/>
          <p:cNvSpPr>
            <a:spLocks noGrp="1"/>
          </p:cNvSpPr>
          <p:nvPr>
            <p:ph type="body" idx="1"/>
          </p:nvPr>
        </p:nvSpPr>
        <p:spPr/>
        <p:txBody>
          <a:bodyPr/>
          <a:lstStyle/>
          <a:p>
            <a:endParaRPr kumimoji="1" lang="en-US" altLang="ja-JP"/>
          </a:p>
        </p:txBody>
      </p:sp>
      <p:sp>
        <p:nvSpPr>
          <p:cNvPr id="4" name="スライド番号プレースホルダー 3"/>
          <p:cNvSpPr>
            <a:spLocks noGrp="1"/>
          </p:cNvSpPr>
          <p:nvPr>
            <p:ph type="sldNum" sz="quarter" idx="5"/>
          </p:nvPr>
        </p:nvSpPr>
        <p:spPr/>
        <p:txBody>
          <a:bodyPr/>
          <a:lstStyle/>
          <a:p>
            <a:fld id="{69B7BC6C-39C9-BA48-AE26-DAEB84B40553}" type="slidenum">
              <a:rPr kumimoji="1" lang="ja-JP" altLang="en-US" smtClean="0"/>
              <a:t>4</a:t>
            </a:fld>
            <a:endParaRPr kumimoji="1" lang="ja-JP" altLang="en-US"/>
          </a:p>
        </p:txBody>
      </p:sp>
    </p:spTree>
    <p:extLst>
      <p:ext uri="{BB962C8B-B14F-4D97-AF65-F5344CB8AC3E}">
        <p14:creationId xmlns:p14="http://schemas.microsoft.com/office/powerpoint/2010/main" val="32690920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9575" y="1233488"/>
            <a:ext cx="5916613" cy="332898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F2506FA3-C6B9-7A49-82C9-75BEBCDDA59B}" type="slidenum">
              <a:rPr kumimoji="1" lang="ko-KR" altLang="en-US" smtClean="0"/>
              <a:t>6</a:t>
            </a:fld>
            <a:endParaRPr kumimoji="1" lang="ko-KR" altLang="en-US"/>
          </a:p>
        </p:txBody>
      </p:sp>
    </p:spTree>
    <p:extLst>
      <p:ext uri="{BB962C8B-B14F-4D97-AF65-F5344CB8AC3E}">
        <p14:creationId xmlns:p14="http://schemas.microsoft.com/office/powerpoint/2010/main" val="3370353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9B7BC6C-39C9-BA48-AE26-DAEB84B40553}" type="slidenum">
              <a:rPr kumimoji="1" lang="ja-JP" altLang="en-US" smtClean="0"/>
              <a:t>7</a:t>
            </a:fld>
            <a:endParaRPr kumimoji="1" lang="ja-JP" altLang="en-US"/>
          </a:p>
        </p:txBody>
      </p:sp>
    </p:spTree>
    <p:extLst>
      <p:ext uri="{BB962C8B-B14F-4D97-AF65-F5344CB8AC3E}">
        <p14:creationId xmlns:p14="http://schemas.microsoft.com/office/powerpoint/2010/main" val="818203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fld id="{69B7BC6C-39C9-BA48-AE26-DAEB84B40553}" type="slidenum">
              <a:rPr kumimoji="1" lang="ja-JP" altLang="en-US" smtClean="0"/>
              <a:t>8</a:t>
            </a:fld>
            <a:endParaRPr kumimoji="1" lang="ja-JP" altLang="en-US"/>
          </a:p>
        </p:txBody>
      </p:sp>
    </p:spTree>
    <p:extLst>
      <p:ext uri="{BB962C8B-B14F-4D97-AF65-F5344CB8AC3E}">
        <p14:creationId xmlns:p14="http://schemas.microsoft.com/office/powerpoint/2010/main" val="30857787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415F88-0259-C659-764B-D7CD52D6922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2C653AF-05B0-14E2-B583-34037F5387C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9CA9D75-5782-248C-226B-9D986F6F449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C3681961-7251-83D1-C3C5-BD3998359DA7}"/>
              </a:ext>
            </a:extLst>
          </p:cNvPr>
          <p:cNvSpPr>
            <a:spLocks noGrp="1"/>
          </p:cNvSpPr>
          <p:nvPr>
            <p:ph type="sldNum" sz="quarter" idx="5"/>
          </p:nvPr>
        </p:nvSpPr>
        <p:spPr/>
        <p:txBody>
          <a:bodyPr/>
          <a:lstStyle/>
          <a:p>
            <a:fld id="{69B7BC6C-39C9-BA48-AE26-DAEB84B40553}" type="slidenum">
              <a:rPr kumimoji="1" lang="ja-JP" altLang="en-US" smtClean="0"/>
              <a:t>11</a:t>
            </a:fld>
            <a:endParaRPr kumimoji="1" lang="ja-JP" altLang="en-US"/>
          </a:p>
        </p:txBody>
      </p:sp>
    </p:spTree>
    <p:extLst>
      <p:ext uri="{BB962C8B-B14F-4D97-AF65-F5344CB8AC3E}">
        <p14:creationId xmlns:p14="http://schemas.microsoft.com/office/powerpoint/2010/main" val="336264732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83CE27-3D2D-866C-FA76-41FE6BC28CD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A6F0C9D-1DCD-4E77-62A0-8095A4EFF00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F9311C5-72FC-268E-FFC1-718BDFCC4481}"/>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69706AFF-7F14-3127-668E-161287B35519}"/>
              </a:ext>
            </a:extLst>
          </p:cNvPr>
          <p:cNvSpPr>
            <a:spLocks noGrp="1"/>
          </p:cNvSpPr>
          <p:nvPr>
            <p:ph type="sldNum" sz="quarter" idx="5"/>
          </p:nvPr>
        </p:nvSpPr>
        <p:spPr/>
        <p:txBody>
          <a:bodyPr/>
          <a:lstStyle/>
          <a:p>
            <a:fld id="{69B7BC6C-39C9-BA48-AE26-DAEB84B40553}" type="slidenum">
              <a:rPr kumimoji="1" lang="ja-JP" altLang="en-US" smtClean="0"/>
              <a:t>13</a:t>
            </a:fld>
            <a:endParaRPr kumimoji="1" lang="ja-JP" altLang="en-US"/>
          </a:p>
        </p:txBody>
      </p:sp>
    </p:spTree>
    <p:extLst>
      <p:ext uri="{BB962C8B-B14F-4D97-AF65-F5344CB8AC3E}">
        <p14:creationId xmlns:p14="http://schemas.microsoft.com/office/powerpoint/2010/main" val="41645479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1C317E-D87C-69CF-2B8E-53DBAA4BD34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3597027-A057-0AD8-F9D9-0071FD32D7D7}"/>
              </a:ext>
            </a:extLst>
          </p:cNvPr>
          <p:cNvSpPr>
            <a:spLocks noGrp="1" noRot="1" noChangeAspect="1"/>
          </p:cNvSpPr>
          <p:nvPr>
            <p:ph type="sldImg"/>
          </p:nvPr>
        </p:nvSpPr>
        <p:spPr/>
        <p:txBody>
          <a:bodyPr/>
          <a:lstStyle/>
          <a:p>
            <a:endParaRPr lang="ja-JP" altLang="en-US"/>
          </a:p>
        </p:txBody>
      </p:sp>
      <p:sp>
        <p:nvSpPr>
          <p:cNvPr id="3" name="ノート プレースホルダー 2">
            <a:extLst>
              <a:ext uri="{FF2B5EF4-FFF2-40B4-BE49-F238E27FC236}">
                <a16:creationId xmlns:a16="http://schemas.microsoft.com/office/drawing/2014/main" id="{0C0B0449-B08C-0C5F-C116-0E9648EE2899}"/>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F9BE53-5074-0BA1-B192-240DFEB83968}"/>
              </a:ext>
            </a:extLst>
          </p:cNvPr>
          <p:cNvSpPr>
            <a:spLocks noGrp="1"/>
          </p:cNvSpPr>
          <p:nvPr>
            <p:ph type="sldNum" sz="quarter" idx="5"/>
          </p:nvPr>
        </p:nvSpPr>
        <p:spPr/>
        <p:txBody>
          <a:bodyPr/>
          <a:lstStyle/>
          <a:p>
            <a:fld id="{641CC00C-8F62-6C48-B048-C042837E5924}" type="slidenum">
              <a:rPr kumimoji="1" lang="ja-JP" altLang="en-US" smtClean="0"/>
              <a:t>15</a:t>
            </a:fld>
            <a:endParaRPr kumimoji="1" lang="ja-JP" altLang="en-US"/>
          </a:p>
        </p:txBody>
      </p:sp>
    </p:spTree>
    <p:extLst>
      <p:ext uri="{BB962C8B-B14F-4D97-AF65-F5344CB8AC3E}">
        <p14:creationId xmlns:p14="http://schemas.microsoft.com/office/powerpoint/2010/main" val="396839831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2.xml"/><Relationship Id="rId1" Type="http://schemas.openxmlformats.org/officeDocument/2006/relationships/tags" Target="../tags/tag1.xml"/><Relationship Id="rId5" Type="http://schemas.openxmlformats.org/officeDocument/2006/relationships/image" Target="../media/image2.png"/><Relationship Id="rId4" Type="http://schemas.openxmlformats.org/officeDocument/2006/relationships/image" Target="../media/image6.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Master" Target="../slideMasters/slideMaster4.xml"/><Relationship Id="rId1" Type="http://schemas.openxmlformats.org/officeDocument/2006/relationships/tags" Target="../tags/tag3.xml"/><Relationship Id="rId5" Type="http://schemas.openxmlformats.org/officeDocument/2006/relationships/image" Target="../media/image4.png"/><Relationship Id="rId4" Type="http://schemas.openxmlformats.org/officeDocument/2006/relationships/image" Target="../media/image10.emf"/></Relationships>
</file>

<file path=ppt/slideLayouts/_rels/slideLayout2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4.xml"/><Relationship Id="rId1" Type="http://schemas.openxmlformats.org/officeDocument/2006/relationships/tags" Target="../tags/tag4.xml"/><Relationship Id="rId5" Type="http://schemas.openxmlformats.org/officeDocument/2006/relationships/image" Target="../media/image2.png"/><Relationship Id="rId4" Type="http://schemas.openxmlformats.org/officeDocument/2006/relationships/image" Target="../media/image11.emf"/></Relationships>
</file>

<file path=ppt/slideLayouts/_rels/slideLayout24.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Master" Target="../slideMasters/slideMaster4.xml"/><Relationship Id="rId1" Type="http://schemas.openxmlformats.org/officeDocument/2006/relationships/tags" Target="../tags/tag5.xml"/><Relationship Id="rId5" Type="http://schemas.openxmlformats.org/officeDocument/2006/relationships/image" Target="../media/image2.png"/><Relationship Id="rId4" Type="http://schemas.openxmlformats.org/officeDocument/2006/relationships/image" Target="../media/image12.emf"/></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emf"/><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Master" Target="../slideMasters/slideMaster6.xml"/><Relationship Id="rId1" Type="http://schemas.openxmlformats.org/officeDocument/2006/relationships/tags" Target="../tags/tag7.xml"/><Relationship Id="rId5" Type="http://schemas.openxmlformats.org/officeDocument/2006/relationships/image" Target="../media/image4.png"/><Relationship Id="rId4" Type="http://schemas.openxmlformats.org/officeDocument/2006/relationships/image" Target="../media/image15.emf"/></Relationships>
</file>

<file path=ppt/slideLayouts/_rels/slideLayout36.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Master" Target="../slideMasters/slideMaster6.xml"/><Relationship Id="rId1" Type="http://schemas.openxmlformats.org/officeDocument/2006/relationships/tags" Target="../tags/tag8.xml"/><Relationship Id="rId5" Type="http://schemas.openxmlformats.org/officeDocument/2006/relationships/image" Target="../media/image2.png"/><Relationship Id="rId4" Type="http://schemas.openxmlformats.org/officeDocument/2006/relationships/image" Target="../media/image16.emf"/></Relationships>
</file>

<file path=ppt/slideLayouts/_rels/slideLayout3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Master" Target="../slideMasters/slideMaster6.xml"/><Relationship Id="rId1" Type="http://schemas.openxmlformats.org/officeDocument/2006/relationships/tags" Target="../tags/tag9.xml"/><Relationship Id="rId5" Type="http://schemas.openxmlformats.org/officeDocument/2006/relationships/image" Target="../media/image2.png"/><Relationship Id="rId4" Type="http://schemas.openxmlformats.org/officeDocument/2006/relationships/image" Target="../media/image6.emf"/></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emf"/><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S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05857580"/>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249632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09986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3781745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612342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MSC_プロダクト資料表紙（社外秘）">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0288178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社外秘）">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1946667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42126548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124714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社外秘）">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5284472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最終ページ（社外秘）">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424861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9122648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ノンブタイトル+ポイント＋コピーライト+ノンブル（社外秘）">
    <p:spTree>
      <p:nvGrpSpPr>
        <p:cNvPr id="1" name=""/>
        <p:cNvGrpSpPr/>
        <p:nvPr/>
      </p:nvGrpSpPr>
      <p:grpSpPr>
        <a:xfrm>
          <a:off x="0" y="0"/>
          <a:ext cx="0" cy="0"/>
          <a:chOff x="0" y="0"/>
          <a:chExt cx="0" cy="0"/>
        </a:xfrm>
      </p:grpSpPr>
      <p:sp>
        <p:nvSpPr>
          <p:cNvPr id="3" name="タイトル 1">
            <a:extLst>
              <a:ext uri="{FF2B5EF4-FFF2-40B4-BE49-F238E27FC236}">
                <a16:creationId xmlns:a16="http://schemas.microsoft.com/office/drawing/2014/main" id="{62396C5A-2887-DAF5-DB7D-BA71B95CEC6B}"/>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grpSp>
        <p:nvGrpSpPr>
          <p:cNvPr id="5" name="グループ化 4">
            <a:extLst>
              <a:ext uri="{FF2B5EF4-FFF2-40B4-BE49-F238E27FC236}">
                <a16:creationId xmlns:a16="http://schemas.microsoft.com/office/drawing/2014/main" id="{A6E567F8-2953-919E-D2EA-023BC9264FA4}"/>
              </a:ext>
            </a:extLst>
          </p:cNvPr>
          <p:cNvGrpSpPr/>
          <p:nvPr userDrawn="1"/>
        </p:nvGrpSpPr>
        <p:grpSpPr>
          <a:xfrm>
            <a:off x="555102" y="1216721"/>
            <a:ext cx="338554" cy="338554"/>
            <a:chOff x="711200" y="1442638"/>
            <a:chExt cx="338554" cy="338554"/>
          </a:xfrm>
        </p:grpSpPr>
        <p:sp>
          <p:nvSpPr>
            <p:cNvPr id="6" name="円/楕円 5">
              <a:extLst>
                <a:ext uri="{FF2B5EF4-FFF2-40B4-BE49-F238E27FC236}">
                  <a16:creationId xmlns:a16="http://schemas.microsoft.com/office/drawing/2014/main" id="{C197E7F1-23EE-36B2-A4B3-CF2A3E1BEE2A}"/>
                </a:ext>
              </a:extLst>
            </p:cNvPr>
            <p:cNvSpPr/>
            <p:nvPr userDrawn="1"/>
          </p:nvSpPr>
          <p:spPr>
            <a:xfrm>
              <a:off x="711200" y="1442638"/>
              <a:ext cx="338554" cy="338554"/>
            </a:xfrm>
            <a:prstGeom prst="ellipse">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a:extLst>
                <a:ext uri="{FF2B5EF4-FFF2-40B4-BE49-F238E27FC236}">
                  <a16:creationId xmlns:a16="http://schemas.microsoft.com/office/drawing/2014/main" id="{B551456C-E5E3-D854-1522-A8DA51D546FF}"/>
                </a:ext>
              </a:extLst>
            </p:cNvPr>
            <p:cNvGrpSpPr/>
            <p:nvPr userDrawn="1"/>
          </p:nvGrpSpPr>
          <p:grpSpPr>
            <a:xfrm rot="18900000">
              <a:off x="817024" y="1534352"/>
              <a:ext cx="131682" cy="110134"/>
              <a:chOff x="4013200" y="2692400"/>
              <a:chExt cx="558800" cy="467360"/>
            </a:xfrm>
            <a:solidFill>
              <a:schemeClr val="bg1"/>
            </a:solidFill>
          </p:grpSpPr>
          <p:sp>
            <p:nvSpPr>
              <p:cNvPr id="8" name="正方形/長方形 7">
                <a:extLst>
                  <a:ext uri="{FF2B5EF4-FFF2-40B4-BE49-F238E27FC236}">
                    <a16:creationId xmlns:a16="http://schemas.microsoft.com/office/drawing/2014/main" id="{D9805B84-27F1-E53D-5F62-076402CEE292}"/>
                  </a:ext>
                </a:extLst>
              </p:cNvPr>
              <p:cNvSpPr/>
              <p:nvPr userDrawn="1"/>
            </p:nvSpPr>
            <p:spPr>
              <a:xfrm>
                <a:off x="4013200" y="269240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id="{87B0E798-B3CD-51B6-8C87-07F60F235A4F}"/>
                  </a:ext>
                </a:extLst>
              </p:cNvPr>
              <p:cNvSpPr/>
              <p:nvPr userDrawn="1"/>
            </p:nvSpPr>
            <p:spPr>
              <a:xfrm rot="5400000">
                <a:off x="4246880" y="2834640"/>
                <a:ext cx="182880" cy="46736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10" name="スライド番号プレースホルダー 5">
            <a:extLst>
              <a:ext uri="{FF2B5EF4-FFF2-40B4-BE49-F238E27FC236}">
                <a16:creationId xmlns:a16="http://schemas.microsoft.com/office/drawing/2014/main" id="{0152C89B-FD9C-B243-5481-11F974C1190B}"/>
              </a:ext>
            </a:extLst>
          </p:cNvPr>
          <p:cNvSpPr txBox="1">
            <a:spLocks/>
          </p:cNvSpPr>
          <p:nvPr userDrawn="1"/>
        </p:nvSpPr>
        <p:spPr>
          <a:xfrm>
            <a:off x="11159836" y="6389895"/>
            <a:ext cx="729720" cy="365125"/>
          </a:xfrm>
          <a:prstGeom prst="rect">
            <a:avLst/>
          </a:prstGeom>
        </p:spPr>
        <p:txBody>
          <a:bodyPr vert="horz" lIns="0" tIns="45720" rIns="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E45AF0D7-7DAB-C943-A251-572CD5FC0461}" type="slidenum">
              <a:rPr lang="ja-JP" altLang="en-US" sz="700" smtClean="0">
                <a:solidFill>
                  <a:schemeClr val="bg1">
                    <a:lumMod val="75000"/>
                  </a:schemeClr>
                </a:solidFill>
                <a:latin typeface="Meiryo" panose="020B0604030504040204" pitchFamily="34" charset="-128"/>
                <a:ea typeface="Meiryo" panose="020B0604030504040204" pitchFamily="34" charset="-128"/>
              </a:rPr>
              <a:pPr/>
              <a:t>‹#›</a:t>
            </a:fld>
            <a:endParaRPr lang="ja-JP" altLang="en-US" sz="700">
              <a:solidFill>
                <a:schemeClr val="bg1">
                  <a:lumMod val="75000"/>
                </a:schemeClr>
              </a:solidFill>
              <a:latin typeface="Meiryo" panose="020B0604030504040204" pitchFamily="34" charset="-128"/>
              <a:ea typeface="Meiryo" panose="020B0604030504040204" pitchFamily="34" charset="-128"/>
            </a:endParaRPr>
          </a:p>
        </p:txBody>
      </p:sp>
      <p:pic>
        <p:nvPicPr>
          <p:cNvPr id="11" name="グラフィックス 10">
            <a:extLst>
              <a:ext uri="{FF2B5EF4-FFF2-40B4-BE49-F238E27FC236}">
                <a16:creationId xmlns:a16="http://schemas.microsoft.com/office/drawing/2014/main" id="{FCE2877E-7FDC-B33C-B88A-B5C8DFC80266}"/>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286310" y="6533996"/>
            <a:ext cx="813256" cy="94565"/>
          </a:xfrm>
          <a:prstGeom prst="rect">
            <a:avLst/>
          </a:prstGeom>
        </p:spPr>
      </p:pic>
      <p:sp>
        <p:nvSpPr>
          <p:cNvPr id="12" name="テキスト プレースホルダー 10">
            <a:extLst>
              <a:ext uri="{FF2B5EF4-FFF2-40B4-BE49-F238E27FC236}">
                <a16:creationId xmlns:a16="http://schemas.microsoft.com/office/drawing/2014/main" id="{8677451D-7231-5C71-535C-3E66EE39A00B}"/>
              </a:ext>
            </a:extLst>
          </p:cNvPr>
          <p:cNvSpPr>
            <a:spLocks noGrp="1"/>
          </p:cNvSpPr>
          <p:nvPr>
            <p:ph type="body" sz="quarter" idx="10" hasCustomPrompt="1"/>
          </p:nvPr>
        </p:nvSpPr>
        <p:spPr>
          <a:xfrm>
            <a:off x="979826" y="1288640"/>
            <a:ext cx="10622157" cy="564262"/>
          </a:xfrm>
          <a:prstGeom prst="rect">
            <a:avLst/>
          </a:prstGeom>
        </p:spPr>
        <p:txBody>
          <a:bodyPr lIns="0" tIns="0" rIns="0" bIns="0" anchor="t"/>
          <a:lstStyle>
            <a:lvl1pPr marL="0" indent="0">
              <a:lnSpc>
                <a:spcPct val="120000"/>
              </a:lnSpc>
              <a:spcBef>
                <a:spcPts val="0"/>
              </a:spcBef>
              <a:buNone/>
              <a:defRPr sz="1600" b="1">
                <a:solidFill>
                  <a:schemeClr val="tx2"/>
                </a:solidFill>
                <a:latin typeface="Meiryo" panose="020B0604030504040204" pitchFamily="34" charset="-128"/>
                <a:ea typeface="Meiryo" panose="020B0604030504040204" pitchFamily="34" charset="-128"/>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ja-JP" altLang="en-US"/>
              <a:t>サブタイトル、ダミーテキストダミーテキストダミーテキストダミーテキスト</a:t>
            </a:r>
            <a:endParaRPr lang="en-US" altLang="ja-JP"/>
          </a:p>
        </p:txBody>
      </p:sp>
    </p:spTree>
    <p:extLst>
      <p:ext uri="{BB962C8B-B14F-4D97-AF65-F5344CB8AC3E}">
        <p14:creationId xmlns:p14="http://schemas.microsoft.com/office/powerpoint/2010/main" val="410122663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B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940532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広告主・代理店限定）">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A5544997-C74E-E0AD-F2FE-22461E7A2AF9}"/>
              </a:ext>
            </a:extLst>
          </p:cNvPr>
          <p:cNvGraphicFramePr>
            <a:graphicFrameLocks noChangeAspect="1"/>
          </p:cNvGraphicFramePr>
          <p:nvPr userDrawn="1">
            <p:custDataLst>
              <p:tags r:id="rId1"/>
            </p:custDataLst>
            <p:extLst>
              <p:ext uri="{D42A27DB-BD31-4B8C-83A1-F6EECF244321}">
                <p14:modId xmlns:p14="http://schemas.microsoft.com/office/powerpoint/2010/main" val="1948654237"/>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A5544997-C74E-E0AD-F2FE-22461E7A2AF9}"/>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519B8972-44D1-3802-EE60-A1BC5C5A16AB}"/>
              </a:ext>
            </a:extLst>
          </p:cNvPr>
          <p:cNvSpPr/>
          <p:nvPr userDrawn="1"/>
        </p:nvSpPr>
        <p:spPr>
          <a:xfrm>
            <a:off x="10363200" y="3427413"/>
            <a:ext cx="1828800" cy="3430587"/>
          </a:xfrm>
          <a:prstGeom prst="triangle">
            <a:avLst>
              <a:gd name="adj" fmla="val 100000"/>
            </a:avLst>
          </a:prstGeom>
          <a:solidFill>
            <a:schemeClr val="accent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a:extLst>
              <a:ext uri="{FF2B5EF4-FFF2-40B4-BE49-F238E27FC236}">
                <a16:creationId xmlns:a16="http://schemas.microsoft.com/office/drawing/2014/main" id="{84C091A5-862A-9941-5642-C4E70B372A8F}"/>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2467810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660EF211-A8C9-FBD7-5993-BD3CA45DEA37}"/>
              </a:ext>
            </a:extLst>
          </p:cNvPr>
          <p:cNvGraphicFramePr>
            <a:graphicFrameLocks noChangeAspect="1"/>
          </p:cNvGraphicFramePr>
          <p:nvPr userDrawn="1">
            <p:custDataLst>
              <p:tags r:id="rId1"/>
            </p:custDataLst>
            <p:extLst>
              <p:ext uri="{D42A27DB-BD31-4B8C-83A1-F6EECF244321}">
                <p14:modId xmlns:p14="http://schemas.microsoft.com/office/powerpoint/2010/main" val="358104889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660EF211-A8C9-FBD7-5993-BD3CA45DEA3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21556289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6EFBDC73-21D0-0696-0419-0FC3D51B89A0}"/>
              </a:ext>
            </a:extLst>
          </p:cNvPr>
          <p:cNvGraphicFramePr>
            <a:graphicFrameLocks noChangeAspect="1"/>
          </p:cNvGraphicFramePr>
          <p:nvPr userDrawn="1">
            <p:custDataLst>
              <p:tags r:id="rId1"/>
            </p:custDataLst>
            <p:extLst>
              <p:ext uri="{D42A27DB-BD31-4B8C-83A1-F6EECF244321}">
                <p14:modId xmlns:p14="http://schemas.microsoft.com/office/powerpoint/2010/main" val="356674818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6EFBDC73-21D0-0696-0419-0FC3D51B89A0}"/>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41496373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90640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0B19B92F-6F6E-3DDE-863A-9883C4F16341}"/>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7" name="グラフィックス 2">
            <a:extLst>
              <a:ext uri="{FF2B5EF4-FFF2-40B4-BE49-F238E27FC236}">
                <a16:creationId xmlns:a16="http://schemas.microsoft.com/office/drawing/2014/main" id="{89D25A5C-4991-69B7-0B3A-15262FD6E8EB}"/>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角丸四角形 7">
            <a:extLst>
              <a:ext uri="{FF2B5EF4-FFF2-40B4-BE49-F238E27FC236}">
                <a16:creationId xmlns:a16="http://schemas.microsoft.com/office/drawing/2014/main" id="{96396272-FA40-3CF7-F04A-5CA24DCE4129}"/>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a:t>
            </a:r>
            <a:r>
              <a:rPr kumimoji="0" lang="ja-JP" altLang="en-US" sz="950" b="1" i="0" u="none" strike="noStrike" kern="0" cap="none" spc="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主・</a:t>
            </a: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36116597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32026586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18145476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24365142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4221787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492787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477891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最終ページ（広告主・代理店限定）">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3184822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タイトル+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274787152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BC_プロダクト資料表紙">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2982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BC_プロダクト資料中表紙">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F23D017-463D-AD4D-6C5C-98A759B8A938}"/>
              </a:ext>
            </a:extLst>
          </p:cNvPr>
          <p:cNvGraphicFramePr>
            <a:graphicFrameLocks noChangeAspect="1"/>
          </p:cNvGraphicFramePr>
          <p:nvPr userDrawn="1">
            <p:custDataLst>
              <p:tags r:id="rId1"/>
            </p:custDataLst>
            <p:extLst>
              <p:ext uri="{D42A27DB-BD31-4B8C-83A1-F6EECF244321}">
                <p14:modId xmlns:p14="http://schemas.microsoft.com/office/powerpoint/2010/main" val="3915948533"/>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3" name="think-cell data - do not delete" hidden="1">
                        <a:extLst>
                          <a:ext uri="{FF2B5EF4-FFF2-40B4-BE49-F238E27FC236}">
                            <a16:creationId xmlns:a16="http://schemas.microsoft.com/office/drawing/2014/main" id="{BF23D017-463D-AD4D-6C5C-98A759B8A938}"/>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2" name="三角形 1">
            <a:extLst>
              <a:ext uri="{FF2B5EF4-FFF2-40B4-BE49-F238E27FC236}">
                <a16:creationId xmlns:a16="http://schemas.microsoft.com/office/drawing/2014/main" id="{3E6674F4-4E75-A765-EA22-CCF341E56EE4}"/>
              </a:ext>
            </a:extLst>
          </p:cNvPr>
          <p:cNvSpPr/>
          <p:nvPr userDrawn="1"/>
        </p:nvSpPr>
        <p:spPr>
          <a:xfrm>
            <a:off x="10363200" y="3427413"/>
            <a:ext cx="1828800" cy="3430587"/>
          </a:xfrm>
          <a:prstGeom prst="triangle">
            <a:avLst>
              <a:gd name="adj" fmla="val 100000"/>
            </a:avLst>
          </a:prstGeom>
          <a:solidFill>
            <a:srgbClr val="000048"/>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559914"/>
            <a:ext cx="11017250" cy="1738172"/>
          </a:xfrm>
          <a:prstGeom prst="rect">
            <a:avLst/>
          </a:prstGeom>
        </p:spPr>
        <p:txBody>
          <a:bodyPr lIns="0" tIns="0" rIns="0" bIns="0" anchor="ctr"/>
          <a:lstStyle>
            <a:lvl1pPr marL="0" indent="0" algn="ctr">
              <a:lnSpc>
                <a:spcPct val="120000"/>
              </a:lnSpc>
              <a:spcBef>
                <a:spcPts val="0"/>
              </a:spcBef>
              <a:buNone/>
              <a:defRPr sz="4400" b="1" i="0">
                <a:solidFill>
                  <a:schemeClr val="accent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26255487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
    <p:spTree>
      <p:nvGrpSpPr>
        <p:cNvPr id="1" name=""/>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782A8865-E852-8779-AF4C-2BDBBCB2B487}"/>
              </a:ext>
            </a:extLst>
          </p:cNvPr>
          <p:cNvGraphicFramePr>
            <a:graphicFrameLocks noChangeAspect="1"/>
          </p:cNvGraphicFramePr>
          <p:nvPr userDrawn="1">
            <p:custDataLst>
              <p:tags r:id="rId1"/>
            </p:custDataLst>
            <p:extLst>
              <p:ext uri="{D42A27DB-BD31-4B8C-83A1-F6EECF244321}">
                <p14:modId xmlns:p14="http://schemas.microsoft.com/office/powerpoint/2010/main" val="1877219234"/>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6" name="think-cell data - do not delete" hidden="1">
                        <a:extLst>
                          <a:ext uri="{FF2B5EF4-FFF2-40B4-BE49-F238E27FC236}">
                            <a16:creationId xmlns:a16="http://schemas.microsoft.com/office/drawing/2014/main" id="{782A8865-E852-8779-AF4C-2BDBBCB2B487}"/>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4043102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533DB12E-609D-D2FB-C43A-2329E15DD741}"/>
              </a:ext>
            </a:extLst>
          </p:cNvPr>
          <p:cNvGraphicFramePr>
            <a:graphicFrameLocks noChangeAspect="1"/>
          </p:cNvGraphicFramePr>
          <p:nvPr userDrawn="1">
            <p:custDataLst>
              <p:tags r:id="rId1"/>
            </p:custDataLst>
            <p:extLst>
              <p:ext uri="{D42A27DB-BD31-4B8C-83A1-F6EECF244321}">
                <p14:modId xmlns:p14="http://schemas.microsoft.com/office/powerpoint/2010/main" val="11656601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3" imgW="7772400" imgH="10058400" progId="TCLayout.ActiveDocument.1">
                  <p:embed/>
                </p:oleObj>
              </mc:Choice>
              <mc:Fallback>
                <p:oleObj name="think-cellスライド" r:id="rId3" imgW="7772400" imgH="10058400" progId="TCLayout.ActiveDocument.1">
                  <p:embed/>
                  <p:pic>
                    <p:nvPicPr>
                      <p:cNvPr id="7" name="think-cell data - do not delete" hidden="1">
                        <a:extLst>
                          <a:ext uri="{FF2B5EF4-FFF2-40B4-BE49-F238E27FC236}">
                            <a16:creationId xmlns:a16="http://schemas.microsoft.com/office/drawing/2014/main" id="{533DB12E-609D-D2FB-C43A-2329E15DD741}"/>
                          </a:ext>
                        </a:extLst>
                      </p:cNvPr>
                      <p:cNvPicPr/>
                      <p:nvPr/>
                    </p:nvPicPr>
                    <p:blipFill>
                      <a:blip r:embed="rId4"/>
                      <a:stretch>
                        <a:fillRect/>
                      </a:stretch>
                    </p:blipFill>
                    <p:spPr>
                      <a:xfrm>
                        <a:off x="1588" y="1588"/>
                        <a:ext cx="1227" cy="1588"/>
                      </a:xfrm>
                      <a:prstGeom prst="rect">
                        <a:avLst/>
                      </a:prstGeom>
                    </p:spPr>
                  </p:pic>
                </p:oleObj>
              </mc:Fallback>
            </mc:AlternateContent>
          </a:graphicData>
        </a:graphic>
      </p:graphicFrame>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accent1"/>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7035864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9015124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2" name="図 1">
            <a:extLst>
              <a:ext uri="{FF2B5EF4-FFF2-40B4-BE49-F238E27FC236}">
                <a16:creationId xmlns:a16="http://schemas.microsoft.com/office/drawing/2014/main" id="{C77CBF0D-71DD-004F-EE3B-1BC6F28DA6D9}"/>
              </a:ext>
            </a:extLst>
          </p:cNvPr>
          <p:cNvPicPr>
            <a:picLocks noChangeAspect="1"/>
          </p:cNvPicPr>
          <p:nvPr userDrawn="1"/>
        </p:nvPicPr>
        <p:blipFill>
          <a:blip r:embed="rId2"/>
          <a:stretch>
            <a:fillRect/>
          </a:stretch>
        </p:blipFill>
        <p:spPr>
          <a:xfrm>
            <a:off x="0" y="0"/>
            <a:ext cx="12192000" cy="6858000"/>
          </a:xfrm>
          <a:prstGeom prst="rect">
            <a:avLst/>
          </a:prstGeom>
        </p:spPr>
      </p:pic>
      <p:pic>
        <p:nvPicPr>
          <p:cNvPr id="4" name="グラフィックス 2">
            <a:extLst>
              <a:ext uri="{FF2B5EF4-FFF2-40B4-BE49-F238E27FC236}">
                <a16:creationId xmlns:a16="http://schemas.microsoft.com/office/drawing/2014/main" id="{8A181A9D-4CFB-510D-DBA2-3B5A52B8D284}"/>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930929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説明文＋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03025AD1-266A-C2F8-4542-ADA3F3ABDE94}"/>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27C638B7-DA08-2099-985C-CAF6A1A67B1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6AAF90A3-FE47-206E-69DC-A3273BB28AED}"/>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
        <p:nvSpPr>
          <p:cNvPr id="6" name="テキスト プレースホルダー 10">
            <a:extLst>
              <a:ext uri="{FF2B5EF4-FFF2-40B4-BE49-F238E27FC236}">
                <a16:creationId xmlns:a16="http://schemas.microsoft.com/office/drawing/2014/main" id="{0F031FA9-112A-8DAA-B20E-847C11F19B36}"/>
              </a:ext>
            </a:extLst>
          </p:cNvPr>
          <p:cNvSpPr>
            <a:spLocks noGrp="1"/>
          </p:cNvSpPr>
          <p:nvPr>
            <p:ph type="body" sz="quarter" idx="10"/>
          </p:nvPr>
        </p:nvSpPr>
        <p:spPr>
          <a:xfrm>
            <a:off x="587374" y="1098189"/>
            <a:ext cx="11014609" cy="792088"/>
          </a:xfrm>
          <a:prstGeom prst="rect">
            <a:avLst/>
          </a:prstGeom>
        </p:spPr>
        <p:txBody>
          <a:bodyPr lIns="0" tIns="0" rIns="0" bIns="0"/>
          <a:lstStyle>
            <a:lvl1pPr marL="0" indent="0">
              <a:lnSpc>
                <a:spcPct val="130000"/>
              </a:lnSpc>
              <a:spcBef>
                <a:spcPts val="0"/>
              </a:spcBef>
              <a:buNone/>
              <a:defRPr sz="1400">
                <a:solidFill>
                  <a:schemeClr val="tx1">
                    <a:lumMod val="95000"/>
                    <a:lumOff val="5000"/>
                  </a:schemeClr>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25533320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コピーライト+ページ番号">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D04D64CE-D62C-A1FF-FFA3-D17368230412}"/>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5F53CC99-617C-9D4C-A945-752E02862BAF}"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02154E47-CE2B-386F-7840-0589773FA6A3}"/>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741011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最終ページ">
    <p:spTree>
      <p:nvGrpSpPr>
        <p:cNvPr id="1" name=""/>
        <p:cNvGrpSpPr/>
        <p:nvPr/>
      </p:nvGrpSpPr>
      <p:grpSpPr>
        <a:xfrm>
          <a:off x="0" y="0"/>
          <a:ext cx="0" cy="0"/>
          <a:chOff x="0" y="0"/>
          <a:chExt cx="0" cy="0"/>
        </a:xfrm>
      </p:grpSpPr>
      <p:pic>
        <p:nvPicPr>
          <p:cNvPr id="3" name="그림 4">
            <a:extLst>
              <a:ext uri="{FF2B5EF4-FFF2-40B4-BE49-F238E27FC236}">
                <a16:creationId xmlns:a16="http://schemas.microsoft.com/office/drawing/2014/main" id="{FC759D9F-2281-447C-A311-B7CD94DBACB4}"/>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1219835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50520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MSC_プロダクト資料表紙（広告主・代理店限定）">
    <p:bg>
      <p:bgPr>
        <a:gradFill>
          <a:gsLst>
            <a:gs pos="0">
              <a:srgbClr val="030053"/>
            </a:gs>
            <a:gs pos="23000">
              <a:srgbClr val="030053"/>
            </a:gs>
            <a:gs pos="69000">
              <a:srgbClr val="03003D"/>
            </a:gs>
            <a:gs pos="99000">
              <a:srgbClr val="03003D"/>
            </a:gs>
          </a:gsLst>
          <a:path path="circle">
            <a:fillToRect l="50000" t="50000" r="50000" b="50000"/>
          </a:path>
        </a:gradFill>
        <a:effectLst/>
      </p:bgPr>
    </p:bg>
    <p:spTree>
      <p:nvGrpSpPr>
        <p:cNvPr id="1" name=""/>
        <p:cNvGrpSpPr/>
        <p:nvPr/>
      </p:nvGrpSpPr>
      <p:grpSpPr>
        <a:xfrm>
          <a:off x="0" y="0"/>
          <a:ext cx="0" cy="0"/>
          <a:chOff x="0" y="0"/>
          <a:chExt cx="0" cy="0"/>
        </a:xfrm>
      </p:grpSpPr>
      <p:sp>
        <p:nvSpPr>
          <p:cNvPr id="2" name="直角三角形 1">
            <a:extLst>
              <a:ext uri="{FF2B5EF4-FFF2-40B4-BE49-F238E27FC236}">
                <a16:creationId xmlns:a16="http://schemas.microsoft.com/office/drawing/2014/main" id="{B13D0A09-E438-357C-C528-970CFBA6F259}"/>
              </a:ext>
            </a:extLst>
          </p:cNvPr>
          <p:cNvSpPr/>
          <p:nvPr userDrawn="1"/>
        </p:nvSpPr>
        <p:spPr>
          <a:xfrm flipH="1">
            <a:off x="10017125" y="2768600"/>
            <a:ext cx="2174875" cy="4089400"/>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3" name="直角三角形 2">
            <a:extLst>
              <a:ext uri="{FF2B5EF4-FFF2-40B4-BE49-F238E27FC236}">
                <a16:creationId xmlns:a16="http://schemas.microsoft.com/office/drawing/2014/main" id="{E0EA9DFF-8D6C-8B30-25B6-10D7A4AE220A}"/>
              </a:ext>
            </a:extLst>
          </p:cNvPr>
          <p:cNvSpPr/>
          <p:nvPr userDrawn="1"/>
        </p:nvSpPr>
        <p:spPr>
          <a:xfrm flipH="1">
            <a:off x="10456863" y="3595688"/>
            <a:ext cx="1735137" cy="3262312"/>
          </a:xfrm>
          <a:prstGeom prst="rtTriangle">
            <a:avLst/>
          </a:prstGeom>
          <a:solidFill>
            <a:srgbClr val="FFFFFF">
              <a:alpha val="12157"/>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5" name="直角三角形 4">
            <a:extLst>
              <a:ext uri="{FF2B5EF4-FFF2-40B4-BE49-F238E27FC236}">
                <a16:creationId xmlns:a16="http://schemas.microsoft.com/office/drawing/2014/main" id="{9FEB9977-1C8A-86AD-D7AA-F9FBA152FB55}"/>
              </a:ext>
            </a:extLst>
          </p:cNvPr>
          <p:cNvSpPr/>
          <p:nvPr userDrawn="1"/>
        </p:nvSpPr>
        <p:spPr>
          <a:xfrm rot="10800000" flipH="1">
            <a:off x="0" y="0"/>
            <a:ext cx="962025" cy="1806575"/>
          </a:xfrm>
          <a:prstGeom prst="rtTriangle">
            <a:avLst/>
          </a:prstGeom>
          <a:solidFill>
            <a:srgbClr val="FFFFFF">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8" name="図 4">
            <a:extLst>
              <a:ext uri="{FF2B5EF4-FFF2-40B4-BE49-F238E27FC236}">
                <a16:creationId xmlns:a16="http://schemas.microsoft.com/office/drawing/2014/main" id="{63C9BE4C-8DFE-CC2F-3F00-AD213111131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87375" y="6116638"/>
            <a:ext cx="889000" cy="153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直角三角形 8">
            <a:extLst>
              <a:ext uri="{FF2B5EF4-FFF2-40B4-BE49-F238E27FC236}">
                <a16:creationId xmlns:a16="http://schemas.microsoft.com/office/drawing/2014/main" id="{5A0132A7-64BD-1980-D8DE-4EE3D57AF1BC}"/>
              </a:ext>
            </a:extLst>
          </p:cNvPr>
          <p:cNvSpPr/>
          <p:nvPr userDrawn="1"/>
        </p:nvSpPr>
        <p:spPr>
          <a:xfrm flipH="1">
            <a:off x="11707813" y="5946775"/>
            <a:ext cx="484187" cy="911225"/>
          </a:xfrm>
          <a:prstGeom prst="rtTriangle">
            <a:avLst/>
          </a:prstGeom>
          <a:solidFill>
            <a:srgbClr val="FF0033"/>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sp>
        <p:nvSpPr>
          <p:cNvPr id="10" name="直角三角形 9">
            <a:extLst>
              <a:ext uri="{FF2B5EF4-FFF2-40B4-BE49-F238E27FC236}">
                <a16:creationId xmlns:a16="http://schemas.microsoft.com/office/drawing/2014/main" id="{8A7ED678-FE93-3D20-D8B9-B4A99C37C8CC}"/>
              </a:ext>
            </a:extLst>
          </p:cNvPr>
          <p:cNvSpPr/>
          <p:nvPr userDrawn="1"/>
        </p:nvSpPr>
        <p:spPr>
          <a:xfrm rot="10800000" flipH="1">
            <a:off x="0" y="0"/>
            <a:ext cx="363538" cy="682625"/>
          </a:xfrm>
          <a:prstGeom prst="rtTriangle">
            <a:avLst/>
          </a:prstGeom>
          <a:solidFill>
            <a:schemeClr val="accent2"/>
          </a:solidFill>
          <a:ln>
            <a:noFill/>
          </a:ln>
        </p:spPr>
        <p:style>
          <a:lnRef idx="2">
            <a:schemeClr val="accent1">
              <a:shade val="15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ja-JP" altLang="en-US">
              <a:latin typeface="Arial" panose="020B0604020202020204" pitchFamily="34" charset="0"/>
            </a:endParaRPr>
          </a:p>
        </p:txBody>
      </p:sp>
      <p:pic>
        <p:nvPicPr>
          <p:cNvPr id="11" name="グラフィックス 7">
            <a:extLst>
              <a:ext uri="{FF2B5EF4-FFF2-40B4-BE49-F238E27FC236}">
                <a16:creationId xmlns:a16="http://schemas.microsoft.com/office/drawing/2014/main" id="{CC3171FB-EAE6-45D7-234B-A9BFEECD786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587375" y="1696711"/>
            <a:ext cx="11017250" cy="2065291"/>
          </a:xfrm>
          <a:prstGeom prst="rect">
            <a:avLst/>
          </a:prstGeom>
        </p:spPr>
        <p:txBody>
          <a:bodyPr lIns="0" tIns="36000" rIns="0" bIns="0" anchor="t">
            <a:noAutofit/>
          </a:bodyPr>
          <a:lstStyle>
            <a:lvl1pPr marL="0" indent="0" algn="l">
              <a:lnSpc>
                <a:spcPct val="120000"/>
              </a:lnSpc>
              <a:buNone/>
              <a:defRPr sz="40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6" name="Text Placeholder 3"/>
          <p:cNvSpPr>
            <a:spLocks noGrp="1"/>
          </p:cNvSpPr>
          <p:nvPr>
            <p:ph type="body" sz="quarter" idx="11"/>
          </p:nvPr>
        </p:nvSpPr>
        <p:spPr>
          <a:xfrm>
            <a:off x="587375" y="5278295"/>
            <a:ext cx="5131879" cy="217991"/>
          </a:xfrm>
          <a:prstGeom prst="rect">
            <a:avLst/>
          </a:prstGeom>
        </p:spPr>
        <p:txBody>
          <a:bodyPr lIns="0" tIns="0" rIns="0" bIns="0"/>
          <a:lstStyle>
            <a:lvl1pPr marL="0" indent="0" algn="l">
              <a:buNone/>
              <a:defRPr sz="12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
        <p:nvSpPr>
          <p:cNvPr id="7" name="Text Placeholder 3"/>
          <p:cNvSpPr>
            <a:spLocks noGrp="1"/>
          </p:cNvSpPr>
          <p:nvPr>
            <p:ph type="body" sz="quarter" idx="12"/>
          </p:nvPr>
        </p:nvSpPr>
        <p:spPr>
          <a:xfrm>
            <a:off x="587375" y="4409440"/>
            <a:ext cx="8871585" cy="660399"/>
          </a:xfrm>
          <a:prstGeom prst="rect">
            <a:avLst/>
          </a:prstGeom>
        </p:spPr>
        <p:txBody>
          <a:bodyPr lIns="0" tIns="0" rIns="0" bIns="0" anchor="b"/>
          <a:lstStyle>
            <a:lvl1pPr marL="0" indent="0" algn="l">
              <a:lnSpc>
                <a:spcPct val="120000"/>
              </a:lnSpc>
              <a:spcBef>
                <a:spcPts val="0"/>
              </a:spcBef>
              <a:buNone/>
              <a:defRPr sz="1600" b="1" i="0">
                <a:solidFill>
                  <a:schemeClr val="bg1"/>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14681313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MSC_プロダクト資料中表紙（広告主・代理店限定）">
    <p:spTree>
      <p:nvGrpSpPr>
        <p:cNvPr id="1" name=""/>
        <p:cNvGrpSpPr/>
        <p:nvPr/>
      </p:nvGrpSpPr>
      <p:grpSpPr>
        <a:xfrm>
          <a:off x="0" y="0"/>
          <a:ext cx="0" cy="0"/>
          <a:chOff x="0" y="0"/>
          <a:chExt cx="0" cy="0"/>
        </a:xfrm>
      </p:grpSpPr>
      <p:pic>
        <p:nvPicPr>
          <p:cNvPr id="7" name="그림 4">
            <a:extLst>
              <a:ext uri="{FF2B5EF4-FFF2-40B4-BE49-F238E27FC236}">
                <a16:creationId xmlns:a16="http://schemas.microsoft.com/office/drawing/2014/main" id="{DB465F0E-B342-5316-37DE-43FB481770B7}"/>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0367963" y="3427413"/>
            <a:ext cx="1824037" cy="3430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スライド番号プレースホルダー 5">
            <a:extLst>
              <a:ext uri="{FF2B5EF4-FFF2-40B4-BE49-F238E27FC236}">
                <a16:creationId xmlns:a16="http://schemas.microsoft.com/office/drawing/2014/main" id="{1BA0269E-4FAF-FCF7-533A-8DEC2D165CAF}"/>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97EE6910-BC09-1444-B5E2-6D9FAB2770D5}" type="slidenum">
              <a:rPr lang="ja-JP" altLang="en-US" sz="700" smtClean="0">
                <a:solidFill>
                  <a:schemeClr val="bg1"/>
                </a:solidFill>
                <a:latin typeface="Meiryo" panose="020B0604030504040204" pitchFamily="34" charset="-128"/>
              </a:rPr>
              <a:pPr fontAlgn="auto">
                <a:spcBef>
                  <a:spcPts val="0"/>
                </a:spcBef>
                <a:spcAft>
                  <a:spcPts val="0"/>
                </a:spcAft>
                <a:defRPr/>
              </a:pPr>
              <a:t>‹#›</a:t>
            </a:fld>
            <a:endParaRPr lang="ja-JP" altLang="en-US" sz="700">
              <a:solidFill>
                <a:schemeClr val="bg1"/>
              </a:solidFill>
              <a:latin typeface="Meiryo" panose="020B0604030504040204" pitchFamily="34" charset="-128"/>
            </a:endParaRPr>
          </a:p>
        </p:txBody>
      </p:sp>
      <p:pic>
        <p:nvPicPr>
          <p:cNvPr id="9" name="グラフィックス 3">
            <a:extLst>
              <a:ext uri="{FF2B5EF4-FFF2-40B4-BE49-F238E27FC236}">
                <a16:creationId xmlns:a16="http://schemas.microsoft.com/office/drawing/2014/main" id="{59A20EC1-58D9-759B-45BC-712B71A3FDBE}"/>
              </a:ext>
            </a:extLst>
          </p:cNvPr>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09550" y="6451600"/>
            <a:ext cx="965200"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 Placeholder 3">
            <a:extLst>
              <a:ext uri="{FF2B5EF4-FFF2-40B4-BE49-F238E27FC236}">
                <a16:creationId xmlns:a16="http://schemas.microsoft.com/office/drawing/2014/main" id="{A1CC6D58-EF4A-F84C-B945-9E05F489A3BB}"/>
              </a:ext>
            </a:extLst>
          </p:cNvPr>
          <p:cNvSpPr>
            <a:spLocks noGrp="1"/>
          </p:cNvSpPr>
          <p:nvPr>
            <p:ph type="body" sz="quarter" idx="11"/>
          </p:nvPr>
        </p:nvSpPr>
        <p:spPr>
          <a:xfrm>
            <a:off x="587375" y="2468880"/>
            <a:ext cx="11017250" cy="1738172"/>
          </a:xfrm>
          <a:prstGeom prst="rect">
            <a:avLst/>
          </a:prstGeom>
        </p:spPr>
        <p:txBody>
          <a:bodyPr lIns="0" tIns="0" rIns="0" bIns="0" anchor="ctr"/>
          <a:lstStyle>
            <a:lvl1pPr marL="0" indent="0" algn="ctr">
              <a:lnSpc>
                <a:spcPct val="110000"/>
              </a:lnSpc>
              <a:spcBef>
                <a:spcPts val="0"/>
              </a:spcBef>
              <a:buNone/>
              <a:defRPr sz="4400" b="1" i="0">
                <a:solidFill>
                  <a:schemeClr val="tx2"/>
                </a:solidFill>
                <a:latin typeface="Meiryo" panose="020B0604030504040204" pitchFamily="34" charset="-128"/>
                <a:ea typeface="Meiryo" panose="020B0604030504040204" pitchFamily="34" charset="-128"/>
              </a:defRPr>
            </a:lvl1pPr>
          </a:lstStyle>
          <a:p>
            <a:pPr lvl="0"/>
            <a:r>
              <a:rPr lang="ja-JP" altLang="en-US"/>
              <a:t>マスター テキストの書式設定</a:t>
            </a:r>
          </a:p>
        </p:txBody>
      </p:sp>
    </p:spTree>
    <p:extLst>
      <p:ext uri="{BB962C8B-B14F-4D97-AF65-F5344CB8AC3E}">
        <p14:creationId xmlns:p14="http://schemas.microsoft.com/office/powerpoint/2010/main" val="3953991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タイトル+コピーライト+ページ番号（広告主・代理店限定）">
    <p:spTree>
      <p:nvGrpSpPr>
        <p:cNvPr id="1" name=""/>
        <p:cNvGrpSpPr/>
        <p:nvPr/>
      </p:nvGrpSpPr>
      <p:grpSpPr>
        <a:xfrm>
          <a:off x="0" y="0"/>
          <a:ext cx="0" cy="0"/>
          <a:chOff x="0" y="0"/>
          <a:chExt cx="0" cy="0"/>
        </a:xfrm>
      </p:grpSpPr>
      <p:sp>
        <p:nvSpPr>
          <p:cNvPr id="3" name="スライド番号プレースホルダー 5">
            <a:extLst>
              <a:ext uri="{FF2B5EF4-FFF2-40B4-BE49-F238E27FC236}">
                <a16:creationId xmlns:a16="http://schemas.microsoft.com/office/drawing/2014/main" id="{FC46F296-51B8-C10D-D99C-8C0DF419D37B}"/>
              </a:ext>
            </a:extLst>
          </p:cNvPr>
          <p:cNvSpPr txBox="1">
            <a:spLocks/>
          </p:cNvSpPr>
          <p:nvPr userDrawn="1"/>
        </p:nvSpPr>
        <p:spPr>
          <a:xfrm>
            <a:off x="11160125" y="6389688"/>
            <a:ext cx="728663" cy="365125"/>
          </a:xfrm>
          <a:prstGeom prst="rect">
            <a:avLst/>
          </a:prstGeom>
        </p:spPr>
        <p:txBody>
          <a:bodyPr lIns="0" rIns="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fontAlgn="auto">
              <a:spcBef>
                <a:spcPts val="0"/>
              </a:spcBef>
              <a:spcAft>
                <a:spcPts val="0"/>
              </a:spcAft>
              <a:defRPr/>
            </a:pPr>
            <a:fld id="{6D4AE058-6DC5-FD4E-B3C4-3F8E9F744DFB}" type="slidenum">
              <a:rPr lang="ja-JP" altLang="en-US" sz="700" smtClean="0">
                <a:solidFill>
                  <a:schemeClr val="bg1">
                    <a:lumMod val="75000"/>
                  </a:schemeClr>
                </a:solidFill>
                <a:latin typeface="Meiryo" panose="020B0604030504040204" pitchFamily="34" charset="-128"/>
              </a:rPr>
              <a:pPr fontAlgn="auto">
                <a:spcBef>
                  <a:spcPts val="0"/>
                </a:spcBef>
                <a:spcAft>
                  <a:spcPts val="0"/>
                </a:spcAft>
                <a:defRPr/>
              </a:pPr>
              <a:t>‹#›</a:t>
            </a:fld>
            <a:endParaRPr lang="ja-JP" altLang="en-US" sz="700">
              <a:solidFill>
                <a:schemeClr val="bg1">
                  <a:lumMod val="75000"/>
                </a:schemeClr>
              </a:solidFill>
              <a:latin typeface="Meiryo" panose="020B0604030504040204" pitchFamily="34" charset="-128"/>
            </a:endParaRPr>
          </a:p>
        </p:txBody>
      </p:sp>
      <p:pic>
        <p:nvPicPr>
          <p:cNvPr id="4" name="グラフィックス 2">
            <a:extLst>
              <a:ext uri="{FF2B5EF4-FFF2-40B4-BE49-F238E27FC236}">
                <a16:creationId xmlns:a16="http://schemas.microsoft.com/office/drawing/2014/main" id="{BF7BB441-C525-2824-27BB-42DA9A12DC29}"/>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85750" y="6534150"/>
            <a:ext cx="814388" cy="93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タイトル 1">
            <a:extLst>
              <a:ext uri="{FF2B5EF4-FFF2-40B4-BE49-F238E27FC236}">
                <a16:creationId xmlns:a16="http://schemas.microsoft.com/office/drawing/2014/main" id="{00A3B48B-8B12-76DB-DE08-9FFDD1813587}"/>
              </a:ext>
            </a:extLst>
          </p:cNvPr>
          <p:cNvSpPr>
            <a:spLocks noGrp="1"/>
          </p:cNvSpPr>
          <p:nvPr>
            <p:ph type="ctrTitle"/>
          </p:nvPr>
        </p:nvSpPr>
        <p:spPr>
          <a:xfrm>
            <a:off x="587376" y="583184"/>
            <a:ext cx="11014607" cy="564262"/>
          </a:xfrm>
          <a:prstGeom prst="rect">
            <a:avLst/>
          </a:prstGeom>
        </p:spPr>
        <p:txBody>
          <a:bodyPr vert="horz" lIns="0" tIns="0" rIns="0" bIns="0" anchor="t">
            <a:noAutofit/>
          </a:bodyPr>
          <a:lstStyle>
            <a:lvl1pPr algn="l">
              <a:lnSpc>
                <a:spcPct val="100000"/>
              </a:lnSpc>
              <a:defRPr sz="2800" b="1" i="0">
                <a:solidFill>
                  <a:srgbClr val="00003E"/>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マスター タイトルの書式設定</a:t>
            </a:r>
          </a:p>
        </p:txBody>
      </p:sp>
    </p:spTree>
    <p:extLst>
      <p:ext uri="{BB962C8B-B14F-4D97-AF65-F5344CB8AC3E}">
        <p14:creationId xmlns:p14="http://schemas.microsoft.com/office/powerpoint/2010/main" val="35001224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5" Type="http://schemas.openxmlformats.org/officeDocument/2006/relationships/slideLayout" Target="../slideLayouts/slideLayout18.xml"/><Relationship Id="rId4" Type="http://schemas.openxmlformats.org/officeDocument/2006/relationships/slideLayout" Target="../slideLayouts/slideLayout17.xml"/></Relationships>
</file>

<file path=ppt/slideMasters/_rels/slideMaster4.xml.rels><?xml version="1.0" encoding="UTF-8" standalone="yes"?>
<Relationships xmlns="http://schemas.openxmlformats.org/package/2006/relationships"><Relationship Id="rId8" Type="http://schemas.openxmlformats.org/officeDocument/2006/relationships/tags" Target="../tags/tag2.xml"/><Relationship Id="rId3" Type="http://schemas.openxmlformats.org/officeDocument/2006/relationships/slideLayout" Target="../slideLayouts/slideLayout23.xml"/><Relationship Id="rId7" Type="http://schemas.openxmlformats.org/officeDocument/2006/relationships/theme" Target="../theme/theme4.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5" Type="http://schemas.openxmlformats.org/officeDocument/2006/relationships/slideLayout" Target="../slideLayouts/slideLayout25.xml"/><Relationship Id="rId10" Type="http://schemas.openxmlformats.org/officeDocument/2006/relationships/image" Target="../media/image9.emf"/><Relationship Id="rId4" Type="http://schemas.openxmlformats.org/officeDocument/2006/relationships/slideLayout" Target="../slideLayouts/slideLayout24.xml"/><Relationship Id="rId9" Type="http://schemas.openxmlformats.org/officeDocument/2006/relationships/oleObject" Target="../embeddings/oleObject2.bin"/></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_rels/slideMaster6.xml.rels><?xml version="1.0" encoding="UTF-8" standalone="yes"?>
<Relationships xmlns="http://schemas.openxmlformats.org/package/2006/relationships"><Relationship Id="rId8" Type="http://schemas.openxmlformats.org/officeDocument/2006/relationships/tags" Target="../tags/tag6.xml"/><Relationship Id="rId3" Type="http://schemas.openxmlformats.org/officeDocument/2006/relationships/slideLayout" Target="../slideLayouts/slideLayout36.xml"/><Relationship Id="rId7" Type="http://schemas.openxmlformats.org/officeDocument/2006/relationships/theme" Target="../theme/theme6.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5" Type="http://schemas.openxmlformats.org/officeDocument/2006/relationships/slideLayout" Target="../slideLayouts/slideLayout38.xml"/><Relationship Id="rId10" Type="http://schemas.openxmlformats.org/officeDocument/2006/relationships/image" Target="../media/image14.emf"/><Relationship Id="rId4" Type="http://schemas.openxmlformats.org/officeDocument/2006/relationships/slideLayout" Target="../slideLayouts/slideLayout37.xml"/><Relationship Id="rId9" Type="http://schemas.openxmlformats.org/officeDocument/2006/relationships/oleObject" Target="../embeddings/oleObject6.bin"/></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43FB9F1C-8F8E-8906-DF90-33C7D3C776C4}"/>
              </a:ext>
            </a:extLst>
          </p:cNvPr>
          <p:cNvSpPr/>
          <p:nvPr userDrawn="1"/>
        </p:nvSpPr>
        <p:spPr>
          <a:xfrm>
            <a:off x="10134288" y="284551"/>
            <a:ext cx="1833164" cy="487441"/>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広告主・代理店限定</a:t>
            </a:r>
          </a:p>
        </p:txBody>
      </p:sp>
    </p:spTree>
    <p:extLst>
      <p:ext uri="{BB962C8B-B14F-4D97-AF65-F5344CB8AC3E}">
        <p14:creationId xmlns:p14="http://schemas.microsoft.com/office/powerpoint/2010/main" val="4254350061"/>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角丸四角形 2">
            <a:extLst>
              <a:ext uri="{FF2B5EF4-FFF2-40B4-BE49-F238E27FC236}">
                <a16:creationId xmlns:a16="http://schemas.microsoft.com/office/drawing/2014/main" id="{5E07007E-8BB1-8AF3-55A5-EB8326D6BD31}"/>
              </a:ext>
            </a:extLst>
          </p:cNvPr>
          <p:cNvSpPr/>
          <p:nvPr userDrawn="1"/>
        </p:nvSpPr>
        <p:spPr>
          <a:xfrm>
            <a:off x="10134288" y="284551"/>
            <a:ext cx="1833164" cy="487441"/>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広告主・代理店限定</a:t>
            </a:r>
          </a:p>
        </p:txBody>
      </p:sp>
    </p:spTree>
    <p:extLst>
      <p:ext uri="{BB962C8B-B14F-4D97-AF65-F5344CB8AC3E}">
        <p14:creationId xmlns:p14="http://schemas.microsoft.com/office/powerpoint/2010/main" val="1509763276"/>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725"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userDrawn="1">
          <p15:clr>
            <a:srgbClr val="F26B43"/>
          </p15:clr>
        </p15:guide>
        <p15:guide id="2" pos="370" userDrawn="1">
          <p15:clr>
            <a:srgbClr val="F26B43"/>
          </p15:clr>
        </p15:guide>
        <p15:guide id="3" pos="7310" userDrawn="1">
          <p15:clr>
            <a:srgbClr val="F26B43"/>
          </p15:clr>
        </p15:guide>
        <p15:guide id="4" orient="horz" pos="3952"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599EE78F-F8EF-E63D-0442-E0A993D3ED73}"/>
              </a:ext>
            </a:extLst>
          </p:cNvPr>
          <p:cNvSpPr/>
          <p:nvPr userDrawn="1"/>
        </p:nvSpPr>
        <p:spPr>
          <a:xfrm>
            <a:off x="10134288" y="284551"/>
            <a:ext cx="1833164" cy="487441"/>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広告主・代理店限定</a:t>
            </a:r>
          </a:p>
        </p:txBody>
      </p:sp>
    </p:spTree>
    <p:extLst>
      <p:ext uri="{BB962C8B-B14F-4D97-AF65-F5344CB8AC3E}">
        <p14:creationId xmlns:p14="http://schemas.microsoft.com/office/powerpoint/2010/main" val="2503088918"/>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userDrawn="1">
          <p15:clr>
            <a:srgbClr val="F26B43"/>
          </p15:clr>
        </p15:guide>
        <p15:guide id="2" pos="370" userDrawn="1">
          <p15:clr>
            <a:srgbClr val="F26B43"/>
          </p15:clr>
        </p15:guide>
        <p15:guide id="3" orient="horz" pos="368" userDrawn="1">
          <p15:clr>
            <a:srgbClr val="F26B43"/>
          </p15:clr>
        </p15:guide>
        <p15:guide id="4" pos="731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8E3A16E3-0D66-247C-8444-14352335CDBC}"/>
              </a:ext>
            </a:extLst>
          </p:cNvPr>
          <p:cNvGraphicFramePr>
            <a:graphicFrameLocks noChangeAspect="1"/>
          </p:cNvGraphicFramePr>
          <p:nvPr userDrawn="1">
            <p:custDataLst>
              <p:tags r:id="rId8"/>
            </p:custDataLst>
            <p:extLst>
              <p:ext uri="{D42A27DB-BD31-4B8C-83A1-F6EECF244321}">
                <p14:modId xmlns:p14="http://schemas.microsoft.com/office/powerpoint/2010/main" val="2989413439"/>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3" name="think-cell data - do not delete" hidden="1">
                        <a:extLst>
                          <a:ext uri="{FF2B5EF4-FFF2-40B4-BE49-F238E27FC236}">
                            <a16:creationId xmlns:a16="http://schemas.microsoft.com/office/drawing/2014/main" id="{8E3A16E3-0D66-247C-8444-14352335CDBC}"/>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2" name="角丸四角形 2">
            <a:extLst>
              <a:ext uri="{FF2B5EF4-FFF2-40B4-BE49-F238E27FC236}">
                <a16:creationId xmlns:a16="http://schemas.microsoft.com/office/drawing/2014/main" id="{75AE9CB7-C15E-50DD-0E39-AC1C370C5F28}"/>
              </a:ext>
            </a:extLst>
          </p:cNvPr>
          <p:cNvSpPr/>
          <p:nvPr userDrawn="1"/>
        </p:nvSpPr>
        <p:spPr>
          <a:xfrm>
            <a:off x="10134288" y="284551"/>
            <a:ext cx="1833164" cy="487441"/>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広告主・代理店限定</a:t>
            </a:r>
          </a:p>
        </p:txBody>
      </p:sp>
    </p:spTree>
    <p:extLst>
      <p:ext uri="{BB962C8B-B14F-4D97-AF65-F5344CB8AC3E}">
        <p14:creationId xmlns:p14="http://schemas.microsoft.com/office/powerpoint/2010/main" val="401178524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guide id="5" pos="3840">
          <p15:clr>
            <a:srgbClr val="5ACBF0"/>
          </p15:clr>
        </p15:guide>
        <p15:guide id="6" orient="horz" pos="2160">
          <p15:clr>
            <a:srgbClr val="5ACBF0"/>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3" name="角丸四角形 2">
            <a:extLst>
              <a:ext uri="{FF2B5EF4-FFF2-40B4-BE49-F238E27FC236}">
                <a16:creationId xmlns:a16="http://schemas.microsoft.com/office/drawing/2014/main" id="{BC8EA7FB-928C-A072-2BB8-BAAB777FB276}"/>
              </a:ext>
            </a:extLst>
          </p:cNvPr>
          <p:cNvSpPr/>
          <p:nvPr userDrawn="1"/>
        </p:nvSpPr>
        <p:spPr>
          <a:xfrm>
            <a:off x="10143913" y="226800"/>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95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代理店限定</a:t>
            </a:r>
          </a:p>
        </p:txBody>
      </p:sp>
    </p:spTree>
    <p:extLst>
      <p:ext uri="{BB962C8B-B14F-4D97-AF65-F5344CB8AC3E}">
        <p14:creationId xmlns:p14="http://schemas.microsoft.com/office/powerpoint/2010/main" val="515092900"/>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8">
          <p15:clr>
            <a:srgbClr val="F26B43"/>
          </p15:clr>
        </p15:guide>
        <p15:guide id="2" pos="370">
          <p15:clr>
            <a:srgbClr val="F26B43"/>
          </p15:clr>
        </p15:guide>
        <p15:guide id="3" pos="7310">
          <p15:clr>
            <a:srgbClr val="F26B43"/>
          </p15:clr>
        </p15:guide>
        <p15:guide id="4" orient="horz" pos="3952">
          <p15:clr>
            <a:srgbClr val="F26B43"/>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82F3D157-6554-A029-2F49-45F5F3B53459}"/>
              </a:ext>
            </a:extLst>
          </p:cNvPr>
          <p:cNvGraphicFramePr>
            <a:graphicFrameLocks noChangeAspect="1"/>
          </p:cNvGraphicFramePr>
          <p:nvPr userDrawn="1">
            <p:custDataLst>
              <p:tags r:id="rId8"/>
            </p:custDataLst>
            <p:extLst>
              <p:ext uri="{D42A27DB-BD31-4B8C-83A1-F6EECF244321}">
                <p14:modId xmlns:p14="http://schemas.microsoft.com/office/powerpoint/2010/main" val="2006013195"/>
              </p:ext>
            </p:extLst>
          </p:nvPr>
        </p:nvGraphicFramePr>
        <p:xfrm>
          <a:off x="1588" y="1588"/>
          <a:ext cx="1227" cy="1588"/>
        </p:xfrm>
        <a:graphic>
          <a:graphicData uri="http://schemas.openxmlformats.org/presentationml/2006/ole">
            <mc:AlternateContent xmlns:mc="http://schemas.openxmlformats.org/markup-compatibility/2006">
              <mc:Choice xmlns:v="urn:schemas-microsoft-com:vml" Requires="v">
                <p:oleObj name="think-cellスライド" r:id="rId9" imgW="7772400" imgH="10058400" progId="TCLayout.ActiveDocument.1">
                  <p:embed/>
                </p:oleObj>
              </mc:Choice>
              <mc:Fallback>
                <p:oleObj name="think-cellスライド" r:id="rId9" imgW="7772400" imgH="10058400" progId="TCLayout.ActiveDocument.1">
                  <p:embed/>
                  <p:pic>
                    <p:nvPicPr>
                      <p:cNvPr id="2" name="think-cell data - do not delete" hidden="1">
                        <a:extLst>
                          <a:ext uri="{FF2B5EF4-FFF2-40B4-BE49-F238E27FC236}">
                            <a16:creationId xmlns:a16="http://schemas.microsoft.com/office/drawing/2014/main" id="{82F3D157-6554-A029-2F49-45F5F3B53459}"/>
                          </a:ext>
                        </a:extLst>
                      </p:cNvPr>
                      <p:cNvPicPr/>
                      <p:nvPr/>
                    </p:nvPicPr>
                    <p:blipFill>
                      <a:blip r:embed="rId10"/>
                      <a:stretch>
                        <a:fillRect/>
                      </a:stretch>
                    </p:blipFill>
                    <p:spPr>
                      <a:xfrm>
                        <a:off x="1588" y="1588"/>
                        <a:ext cx="1227" cy="1588"/>
                      </a:xfrm>
                      <a:prstGeom prst="rect">
                        <a:avLst/>
                      </a:prstGeom>
                    </p:spPr>
                  </p:pic>
                </p:oleObj>
              </mc:Fallback>
            </mc:AlternateContent>
          </a:graphicData>
        </a:graphic>
      </p:graphicFrame>
      <p:sp>
        <p:nvSpPr>
          <p:cNvPr id="4" name="角丸四角形 3">
            <a:extLst>
              <a:ext uri="{FF2B5EF4-FFF2-40B4-BE49-F238E27FC236}">
                <a16:creationId xmlns:a16="http://schemas.microsoft.com/office/drawing/2014/main" id="{9289815C-0CC4-06F8-0AFD-3EDADC1B2E45}"/>
              </a:ext>
            </a:extLst>
          </p:cNvPr>
          <p:cNvSpPr/>
          <p:nvPr userDrawn="1"/>
        </p:nvSpPr>
        <p:spPr>
          <a:xfrm>
            <a:off x="10134288" y="284552"/>
            <a:ext cx="1833164" cy="324000"/>
          </a:xfrm>
          <a:prstGeom prst="roundRect">
            <a:avLst>
              <a:gd name="adj" fmla="val 9836"/>
            </a:avLst>
          </a:prstGeom>
          <a:noFill/>
          <a:ln w="6350" cap="flat" cmpd="sng" algn="ctr">
            <a:solidFill>
              <a:srgbClr val="CCCCCC">
                <a:lumMod val="90000"/>
              </a:srgbClr>
            </a:solidFill>
            <a:prstDash val="solid"/>
          </a:ln>
          <a:effectLst/>
        </p:spPr>
        <p:txBody>
          <a:bodyPr wrap="none" lIns="144000" tIns="90000" rIns="108000" bIns="72000" rtlCol="0" anchor="ctr">
            <a:no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社内関係者</a:t>
            </a:r>
            <a:r>
              <a:rPr kumimoji="0" lang="en-US" altLang="ja-JP"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 </a:t>
            </a:r>
            <a:r>
              <a:rPr kumimoji="0" lang="ja-JP" altLang="en-US" sz="1100" b="1" i="0" u="none" strike="noStrike" kern="0" cap="none" spc="300" normalizeH="0" baseline="0" noProof="0">
                <a:ln>
                  <a:noFill/>
                </a:ln>
                <a:solidFill>
                  <a:srgbClr val="CCCCCC">
                    <a:lumMod val="90000"/>
                  </a:srgbClr>
                </a:solidFill>
                <a:effectLst/>
                <a:uLnTx/>
                <a:uFillTx/>
                <a:latin typeface="Meiryo" panose="020B0604030504040204" pitchFamily="34" charset="-128"/>
                <a:ea typeface="メイリオ" panose="020B0604030504040204" pitchFamily="34" charset="-128"/>
                <a:cs typeface="メイリオ" pitchFamily="50" charset="-128"/>
              </a:rPr>
              <a:t>限定</a:t>
            </a:r>
          </a:p>
        </p:txBody>
      </p:sp>
    </p:spTree>
    <p:extLst>
      <p:ext uri="{BB962C8B-B14F-4D97-AF65-F5344CB8AC3E}">
        <p14:creationId xmlns:p14="http://schemas.microsoft.com/office/powerpoint/2010/main" val="3998572306"/>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952">
          <p15:clr>
            <a:srgbClr val="F26B43"/>
          </p15:clr>
        </p15:guide>
        <p15:guide id="2" pos="370">
          <p15:clr>
            <a:srgbClr val="F26B43"/>
          </p15:clr>
        </p15:guide>
        <p15:guide id="3" orient="horz" pos="368">
          <p15:clr>
            <a:srgbClr val="F26B43"/>
          </p15:clr>
        </p15:guide>
        <p15:guide id="4" pos="7310">
          <p15:clr>
            <a:srgbClr val="F26B43"/>
          </p15:clr>
        </p15:guide>
        <p15:guide id="5" pos="3840">
          <p15:clr>
            <a:srgbClr val="5ACBF0"/>
          </p15:clr>
        </p15:guide>
        <p15:guide id="6" orient="horz" pos="2160">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8" Type="http://schemas.openxmlformats.org/officeDocument/2006/relationships/chart" Target="../charts/chart4.xml"/><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33.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2.xml"/><Relationship Id="rId1" Type="http://schemas.openxmlformats.org/officeDocument/2006/relationships/slideLayout" Target="../slideLayouts/slideLayout13.xml"/><Relationship Id="rId5" Type="http://schemas.openxmlformats.org/officeDocument/2006/relationships/image" Target="../media/image19.emf"/><Relationship Id="rId4" Type="http://schemas.openxmlformats.org/officeDocument/2006/relationships/image" Target="../media/image18.emf"/></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2.emf"/><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4B353F-EBA6-E8B7-325B-3534F556E13C}"/>
            </a:ext>
          </a:extLst>
        </p:cNvPr>
        <p:cNvGrpSpPr/>
        <p:nvPr/>
      </p:nvGrpSpPr>
      <p:grpSpPr>
        <a:xfrm>
          <a:off x="0" y="0"/>
          <a:ext cx="0" cy="0"/>
          <a:chOff x="0" y="0"/>
          <a:chExt cx="0" cy="0"/>
        </a:xfrm>
      </p:grpSpPr>
      <p:sp>
        <p:nvSpPr>
          <p:cNvPr id="7" name="テキスト プレースホルダー 6">
            <a:extLst>
              <a:ext uri="{FF2B5EF4-FFF2-40B4-BE49-F238E27FC236}">
                <a16:creationId xmlns:a16="http://schemas.microsoft.com/office/drawing/2014/main" id="{8CE06A53-8F90-D429-F566-6782CA00E010}"/>
              </a:ext>
            </a:extLst>
          </p:cNvPr>
          <p:cNvSpPr>
            <a:spLocks noGrp="1"/>
          </p:cNvSpPr>
          <p:nvPr>
            <p:ph type="body" sz="quarter" idx="10"/>
          </p:nvPr>
        </p:nvSpPr>
        <p:spPr>
          <a:xfrm>
            <a:off x="587375" y="2589341"/>
            <a:ext cx="11017250" cy="2065291"/>
          </a:xfrm>
        </p:spPr>
        <p:txBody>
          <a:bodyPr/>
          <a:lstStyle/>
          <a:p>
            <a:r>
              <a:rPr lang="en-US" altLang="ja-JP" dirty="0">
                <a:latin typeface="Meiryo"/>
                <a:ea typeface="Meiryo"/>
              </a:rPr>
              <a:t>LINE NEWS Top Ad</a:t>
            </a:r>
          </a:p>
        </p:txBody>
      </p:sp>
      <p:sp>
        <p:nvSpPr>
          <p:cNvPr id="8" name="テキスト プレースホルダー 7">
            <a:extLst>
              <a:ext uri="{FF2B5EF4-FFF2-40B4-BE49-F238E27FC236}">
                <a16:creationId xmlns:a16="http://schemas.microsoft.com/office/drawing/2014/main" id="{D54609C6-875B-2229-C203-F81AC4AC5448}"/>
              </a:ext>
            </a:extLst>
          </p:cNvPr>
          <p:cNvSpPr>
            <a:spLocks noGrp="1"/>
          </p:cNvSpPr>
          <p:nvPr>
            <p:ph type="body" sz="quarter" idx="11"/>
          </p:nvPr>
        </p:nvSpPr>
        <p:spPr/>
        <p:txBody>
          <a:bodyPr/>
          <a:lstStyle/>
          <a:p>
            <a:r>
              <a:rPr lang="en-US" altLang="ja-JP">
                <a:latin typeface="メイリオ" panose="020B0604030504040204" pitchFamily="34" charset="-128"/>
                <a:ea typeface="メイリオ" panose="020B0604030504040204" pitchFamily="34" charset="-128"/>
              </a:rPr>
              <a:t>2026/2</a:t>
            </a:r>
            <a:endParaRPr lang="ja-JP" altLang="en-US">
              <a:latin typeface="メイリオ" panose="020B0604030504040204" pitchFamily="34" charset="-128"/>
              <a:ea typeface="メイリオ" panose="020B0604030504040204" pitchFamily="34" charset="-128"/>
            </a:endParaRPr>
          </a:p>
        </p:txBody>
      </p:sp>
      <p:sp>
        <p:nvSpPr>
          <p:cNvPr id="9" name="テキスト プレースホルダー 8">
            <a:extLst>
              <a:ext uri="{FF2B5EF4-FFF2-40B4-BE49-F238E27FC236}">
                <a16:creationId xmlns:a16="http://schemas.microsoft.com/office/drawing/2014/main" id="{8952F59E-F9BC-0031-82D8-C7D74121F506}"/>
              </a:ext>
            </a:extLst>
          </p:cNvPr>
          <p:cNvSpPr>
            <a:spLocks noGrp="1"/>
          </p:cNvSpPr>
          <p:nvPr>
            <p:ph type="body" sz="quarter" idx="12"/>
          </p:nvPr>
        </p:nvSpPr>
        <p:spPr/>
        <p:txBody>
          <a:bodyPr/>
          <a:lstStyle/>
          <a:p>
            <a:r>
              <a:rPr lang="en-US" altLang="ja-JP"/>
              <a:t>LINE</a:t>
            </a:r>
            <a:r>
              <a:rPr lang="ja-JP" altLang="en-US"/>
              <a:t>ヤフー株式会社</a:t>
            </a:r>
          </a:p>
        </p:txBody>
      </p:sp>
      <p:sp>
        <p:nvSpPr>
          <p:cNvPr id="6" name="テキスト ボックス 5">
            <a:extLst>
              <a:ext uri="{FF2B5EF4-FFF2-40B4-BE49-F238E27FC236}">
                <a16:creationId xmlns:a16="http://schemas.microsoft.com/office/drawing/2014/main" id="{0624B06D-2A19-4262-832C-3702B1BD0722}"/>
              </a:ext>
            </a:extLst>
          </p:cNvPr>
          <p:cNvSpPr txBox="1"/>
          <p:nvPr/>
        </p:nvSpPr>
        <p:spPr>
          <a:xfrm>
            <a:off x="587375" y="1209176"/>
            <a:ext cx="3922841" cy="276999"/>
          </a:xfrm>
          <a:prstGeom prst="rect">
            <a:avLst/>
          </a:prstGeom>
          <a:noFill/>
          <a:ln>
            <a:noFill/>
          </a:ln>
        </p:spPr>
        <p:txBody>
          <a:bodyPr wrap="square">
            <a:spAutoFit/>
          </a:bodyPr>
          <a:lstStyle/>
          <a:p>
            <a:pPr algn="ctr" eaLnBrk="1" hangingPunct="1"/>
            <a:r>
              <a:rPr lang="ja-JP" altLang="en-US" sz="1200" b="1">
                <a:solidFill>
                  <a:schemeClr val="tx2"/>
                </a:solidFill>
                <a:latin typeface="メイリオ" panose="020B0604030504040204" pitchFamily="34" charset="-128"/>
                <a:ea typeface="メイリオ" panose="020B0604030504040204" pitchFamily="34" charset="-128"/>
              </a:rPr>
              <a:t>ディスプレイ広告（予約型）</a:t>
            </a:r>
            <a:endParaRPr lang="en-US" altLang="ja-JP" sz="1200" b="1">
              <a:solidFill>
                <a:schemeClr val="tx2"/>
              </a:solidFill>
              <a:latin typeface="メイリオ" panose="020B0604030504040204" pitchFamily="34" charset="-128"/>
              <a:ea typeface="メイリオ" panose="020B0604030504040204" pitchFamily="34" charset="-128"/>
            </a:endParaRPr>
          </a:p>
        </p:txBody>
      </p:sp>
    </p:spTree>
    <p:extLst>
      <p:ext uri="{BB962C8B-B14F-4D97-AF65-F5344CB8AC3E}">
        <p14:creationId xmlns:p14="http://schemas.microsoft.com/office/powerpoint/2010/main" val="39133162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タイトル 1">
            <a:extLst>
              <a:ext uri="{FF2B5EF4-FFF2-40B4-BE49-F238E27FC236}">
                <a16:creationId xmlns:a16="http://schemas.microsoft.com/office/drawing/2014/main" id="{CB512A9F-B78F-AE8D-5C58-B65D74BB593F}"/>
              </a:ext>
            </a:extLst>
          </p:cNvPr>
          <p:cNvSpPr txBox="1">
            <a:spLocks/>
          </p:cNvSpPr>
          <p:nvPr/>
        </p:nvSpPr>
        <p:spPr>
          <a:xfrm>
            <a:off x="587374" y="583184"/>
            <a:ext cx="11014609" cy="564262"/>
          </a:xfrm>
          <a:prstGeom prst="rect">
            <a:avLst/>
          </a:prstGeom>
        </p:spPr>
        <p:txBody>
          <a:bodyPr vert="horz" lIns="0" tIns="0" rIns="0" bIns="0" anchor="t">
            <a:noAutofit/>
          </a:bodyPr>
          <a:lstStyle>
            <a:lvl1pPr algn="l" defTabSz="914400" rtl="0" eaLnBrk="1" latinLnBrk="0" hangingPunct="1">
              <a:lnSpc>
                <a:spcPct val="100000"/>
              </a:lnSpc>
              <a:spcBef>
                <a:spcPct val="0"/>
              </a:spcBef>
              <a:buNone/>
              <a:defRPr kumimoji="1" sz="2800" b="1" i="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en-US" altLang="ja-JP" dirty="0"/>
              <a:t>LINE</a:t>
            </a:r>
            <a:r>
              <a:rPr lang="ja-JP" altLang="en-US" dirty="0"/>
              <a:t> </a:t>
            </a:r>
            <a:r>
              <a:rPr lang="en-US" altLang="ja-JP" dirty="0"/>
              <a:t>NEWS</a:t>
            </a:r>
            <a:r>
              <a:rPr lang="ja-JP" altLang="en-US" dirty="0"/>
              <a:t>　利用ユーザー層</a:t>
            </a:r>
            <a:br>
              <a:rPr lang="ja-JP" altLang="en-US" dirty="0"/>
            </a:br>
            <a:endParaRPr lang="ja-JP" altLang="en-US" dirty="0"/>
          </a:p>
        </p:txBody>
      </p:sp>
      <p:graphicFrame>
        <p:nvGraphicFramePr>
          <p:cNvPr id="17" name="グラフ 16">
            <a:extLst>
              <a:ext uri="{FF2B5EF4-FFF2-40B4-BE49-F238E27FC236}">
                <a16:creationId xmlns:a16="http://schemas.microsoft.com/office/drawing/2014/main" id="{99ECD8F9-621E-0624-7CCB-FFE2CC0FBC8D}"/>
              </a:ext>
            </a:extLst>
          </p:cNvPr>
          <p:cNvGraphicFramePr/>
          <p:nvPr>
            <p:extLst>
              <p:ext uri="{D42A27DB-BD31-4B8C-83A1-F6EECF244321}">
                <p14:modId xmlns:p14="http://schemas.microsoft.com/office/powerpoint/2010/main" val="697787049"/>
              </p:ext>
            </p:extLst>
          </p:nvPr>
        </p:nvGraphicFramePr>
        <p:xfrm>
          <a:off x="207618" y="2259616"/>
          <a:ext cx="6187044" cy="4124697"/>
        </p:xfrm>
        <a:graphic>
          <a:graphicData uri="http://schemas.openxmlformats.org/drawingml/2006/chart">
            <c:chart xmlns:c="http://schemas.openxmlformats.org/drawingml/2006/chart" xmlns:r="http://schemas.openxmlformats.org/officeDocument/2006/relationships" r:id="rId2"/>
          </a:graphicData>
        </a:graphic>
      </p:graphicFrame>
      <p:sp>
        <p:nvSpPr>
          <p:cNvPr id="18" name="テキスト ボックス 8">
            <a:extLst>
              <a:ext uri="{FF2B5EF4-FFF2-40B4-BE49-F238E27FC236}">
                <a16:creationId xmlns:a16="http://schemas.microsoft.com/office/drawing/2014/main" id="{0524B7DF-6EF6-90AA-74E3-76390D80A261}"/>
              </a:ext>
            </a:extLst>
          </p:cNvPr>
          <p:cNvSpPr txBox="1"/>
          <p:nvPr/>
        </p:nvSpPr>
        <p:spPr>
          <a:xfrm>
            <a:off x="5314823" y="2644907"/>
            <a:ext cx="1646912"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pPr algn="ctr"/>
            <a:r>
              <a:rPr kumimoji="1" lang="ja-JP" altLang="en-US" b="1">
                <a:solidFill>
                  <a:schemeClr val="tx1">
                    <a:lumMod val="75000"/>
                    <a:lumOff val="25000"/>
                  </a:schemeClr>
                </a:solidFill>
                <a:latin typeface="メイリオ" panose="020B0604030504040204" pitchFamily="50" charset="-128"/>
                <a:ea typeface="メイリオ" panose="020B0604030504040204" pitchFamily="50" charset="-128"/>
                <a:cs typeface="Arial"/>
              </a:rPr>
              <a:t>性別・年代比率</a:t>
            </a:r>
          </a:p>
        </p:txBody>
      </p:sp>
      <p:sp>
        <p:nvSpPr>
          <p:cNvPr id="19" name="テキスト ボックス 18">
            <a:extLst>
              <a:ext uri="{FF2B5EF4-FFF2-40B4-BE49-F238E27FC236}">
                <a16:creationId xmlns:a16="http://schemas.microsoft.com/office/drawing/2014/main" id="{CE918D98-CBD4-AA53-3552-CB2B27321115}"/>
              </a:ext>
            </a:extLst>
          </p:cNvPr>
          <p:cNvSpPr txBox="1"/>
          <p:nvPr/>
        </p:nvSpPr>
        <p:spPr>
          <a:xfrm>
            <a:off x="448026" y="6136130"/>
            <a:ext cx="3676465" cy="2134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※2023</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年7月時点</a:t>
            </a:r>
            <a:b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b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※other</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は</a:t>
            </a: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10</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代以下、</a:t>
            </a: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60</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代以上が該当</a:t>
            </a:r>
            <a:endPar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endParaRPr>
          </a:p>
        </p:txBody>
      </p:sp>
      <p:sp>
        <p:nvSpPr>
          <p:cNvPr id="20" name="正方形/長方形 19">
            <a:extLst>
              <a:ext uri="{FF2B5EF4-FFF2-40B4-BE49-F238E27FC236}">
                <a16:creationId xmlns:a16="http://schemas.microsoft.com/office/drawing/2014/main" id="{C9E74DF3-C168-3678-F9BA-CC032A1385A3}"/>
              </a:ext>
            </a:extLst>
          </p:cNvPr>
          <p:cNvSpPr/>
          <p:nvPr/>
        </p:nvSpPr>
        <p:spPr>
          <a:xfrm>
            <a:off x="4464352" y="4029578"/>
            <a:ext cx="784104" cy="584775"/>
          </a:xfrm>
          <a:prstGeom prst="rect">
            <a:avLst/>
          </a:prstGeom>
        </p:spPr>
        <p:txBody>
          <a:bodyPr wrap="square">
            <a:spAutoFit/>
          </a:bodyPr>
          <a:lstStyle/>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fld id="{023A747C-AAD4-574D-930D-F0399CC2423F}" type="CATEGORYNAME">
              <a:rPr lang="ja-JP" altLang="en-US" sz="1600">
                <a:latin typeface="メイリオ" panose="020B0604030504040204" pitchFamily="50" charset="-128"/>
                <a:ea typeface="メイリオ" panose="020B0604030504040204" pitchFamily="50" charset="-128"/>
              </a:rPr>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t>女性</a:t>
            </a:fld>
            <a:r>
              <a:rPr lang="ja-JP" altLang="en-US" sz="1600">
                <a:latin typeface="メイリオ" panose="020B0604030504040204" pitchFamily="50" charset="-128"/>
                <a:ea typeface="メイリオ" panose="020B0604030504040204" pitchFamily="50" charset="-128"/>
              </a:rPr>
              <a:t>
</a:t>
            </a:r>
            <a:r>
              <a:rPr lang="en-US" altLang="ja-JP" sz="1600">
                <a:latin typeface="メイリオ" panose="020B0604030504040204" pitchFamily="50" charset="-128"/>
                <a:ea typeface="メイリオ" panose="020B0604030504040204" pitchFamily="50" charset="-128"/>
              </a:rPr>
              <a:t>61</a:t>
            </a:r>
            <a:r>
              <a:rPr lang="ja-JP" altLang="en-US" sz="1600">
                <a:latin typeface="メイリオ" panose="020B0604030504040204" pitchFamily="50" charset="-128"/>
                <a:ea typeface="メイリオ" panose="020B0604030504040204" pitchFamily="50" charset="-128"/>
              </a:rPr>
              <a:t>％</a:t>
            </a:r>
          </a:p>
        </p:txBody>
      </p:sp>
      <p:sp>
        <p:nvSpPr>
          <p:cNvPr id="21" name="正方形/長方形 20">
            <a:extLst>
              <a:ext uri="{FF2B5EF4-FFF2-40B4-BE49-F238E27FC236}">
                <a16:creationId xmlns:a16="http://schemas.microsoft.com/office/drawing/2014/main" id="{B6177F97-74D5-5D9B-5D7F-EF736A7F9000}"/>
              </a:ext>
            </a:extLst>
          </p:cNvPr>
          <p:cNvSpPr/>
          <p:nvPr/>
        </p:nvSpPr>
        <p:spPr>
          <a:xfrm>
            <a:off x="1312778" y="4029578"/>
            <a:ext cx="784104" cy="584775"/>
          </a:xfrm>
          <a:prstGeom prst="rect">
            <a:avLst/>
          </a:prstGeom>
        </p:spPr>
        <p:txBody>
          <a:bodyPr wrap="square">
            <a:spAutoFit/>
          </a:bodyPr>
          <a:lstStyle/>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fld id="{6DA7F560-855D-4446-8793-F254CD4BF89F}" type="CATEGORYNAME">
              <a:rPr lang="ja-JP" altLang="en-US" sz="1600">
                <a:latin typeface="メイリオ" panose="020B0604030504040204" pitchFamily="50" charset="-128"/>
                <a:ea typeface="メイリオ" panose="020B0604030504040204" pitchFamily="50" charset="-128"/>
              </a:rPr>
              <a:pPr/>
              <a:t>男性</a:t>
            </a:fld>
            <a:endParaRPr lang="en-US" altLang="ja-JP" sz="1600">
              <a:latin typeface="メイリオ" panose="020B0604030504040204" pitchFamily="50" charset="-128"/>
              <a:ea typeface="メイリオ" panose="020B0604030504040204" pitchFamily="50" charset="-128"/>
            </a:endParaRPr>
          </a:p>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r>
              <a:rPr lang="en-US" altLang="ja-JP" sz="1600">
                <a:latin typeface="メイリオ" panose="020B0604030504040204" pitchFamily="50" charset="-128"/>
                <a:ea typeface="メイリオ" panose="020B0604030504040204" pitchFamily="50" charset="-128"/>
              </a:rPr>
              <a:t>39%</a:t>
            </a:r>
            <a:endParaRPr lang="ja-JP" altLang="en-US" sz="1600">
              <a:latin typeface="メイリオ" panose="020B0604030504040204" pitchFamily="50" charset="-128"/>
              <a:ea typeface="メイリオ" panose="020B0604030504040204" pitchFamily="50" charset="-128"/>
            </a:endParaRPr>
          </a:p>
        </p:txBody>
      </p:sp>
      <p:graphicFrame>
        <p:nvGraphicFramePr>
          <p:cNvPr id="22" name="グラフ 21">
            <a:extLst>
              <a:ext uri="{FF2B5EF4-FFF2-40B4-BE49-F238E27FC236}">
                <a16:creationId xmlns:a16="http://schemas.microsoft.com/office/drawing/2014/main" id="{5D39CA1E-412A-EE83-49CD-0DA7DC564641}"/>
              </a:ext>
            </a:extLst>
          </p:cNvPr>
          <p:cNvGraphicFramePr/>
          <p:nvPr>
            <p:extLst>
              <p:ext uri="{D42A27DB-BD31-4B8C-83A1-F6EECF244321}">
                <p14:modId xmlns:p14="http://schemas.microsoft.com/office/powerpoint/2010/main" val="1342478509"/>
              </p:ext>
            </p:extLst>
          </p:nvPr>
        </p:nvGraphicFramePr>
        <p:xfrm>
          <a:off x="5908009" y="2273471"/>
          <a:ext cx="6187044" cy="4124697"/>
        </p:xfrm>
        <a:graphic>
          <a:graphicData uri="http://schemas.openxmlformats.org/drawingml/2006/chart">
            <c:chart xmlns:c="http://schemas.openxmlformats.org/drawingml/2006/chart" xmlns:r="http://schemas.openxmlformats.org/officeDocument/2006/relationships" r:id="rId3"/>
          </a:graphicData>
        </a:graphic>
      </p:graphicFrame>
      <p:sp>
        <p:nvSpPr>
          <p:cNvPr id="23" name="正方形/長方形 22">
            <a:extLst>
              <a:ext uri="{FF2B5EF4-FFF2-40B4-BE49-F238E27FC236}">
                <a16:creationId xmlns:a16="http://schemas.microsoft.com/office/drawing/2014/main" id="{20F509B0-44CE-5E11-1C1B-CA7F08A6AD97}"/>
              </a:ext>
            </a:extLst>
          </p:cNvPr>
          <p:cNvSpPr/>
          <p:nvPr/>
        </p:nvSpPr>
        <p:spPr>
          <a:xfrm>
            <a:off x="10304217" y="4029578"/>
            <a:ext cx="784104" cy="584775"/>
          </a:xfrm>
          <a:prstGeom prst="rect">
            <a:avLst/>
          </a:prstGeom>
        </p:spPr>
        <p:txBody>
          <a:bodyPr wrap="square">
            <a:spAutoFit/>
          </a:bodyPr>
          <a:lstStyle/>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fld id="{023A747C-AAD4-574D-930D-F0399CC2423F}" type="CATEGORYNAME">
              <a:rPr lang="ja-JP" altLang="en-US" sz="1600">
                <a:latin typeface="メイリオ" panose="020B0604030504040204" pitchFamily="50" charset="-128"/>
                <a:ea typeface="メイリオ" panose="020B0604030504040204" pitchFamily="50" charset="-128"/>
              </a:rPr>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t>女性</a:t>
            </a:fld>
            <a:r>
              <a:rPr lang="ja-JP" altLang="en-US" sz="1600">
                <a:latin typeface="メイリオ" panose="020B0604030504040204" pitchFamily="50" charset="-128"/>
                <a:ea typeface="メイリオ" panose="020B0604030504040204" pitchFamily="50" charset="-128"/>
              </a:rPr>
              <a:t>
</a:t>
            </a:r>
            <a:r>
              <a:rPr lang="en-US" altLang="ja-JP" sz="1600">
                <a:latin typeface="メイリオ" panose="020B0604030504040204" pitchFamily="50" charset="-128"/>
                <a:ea typeface="メイリオ" panose="020B0604030504040204" pitchFamily="50" charset="-128"/>
              </a:rPr>
              <a:t>49</a:t>
            </a:r>
            <a:r>
              <a:rPr lang="ja-JP" altLang="en-US" sz="1600">
                <a:latin typeface="メイリオ" panose="020B0604030504040204" pitchFamily="50" charset="-128"/>
                <a:ea typeface="メイリオ" panose="020B0604030504040204" pitchFamily="50" charset="-128"/>
              </a:rPr>
              <a:t>％</a:t>
            </a:r>
          </a:p>
        </p:txBody>
      </p:sp>
      <p:sp>
        <p:nvSpPr>
          <p:cNvPr id="24" name="正方形/長方形 23">
            <a:extLst>
              <a:ext uri="{FF2B5EF4-FFF2-40B4-BE49-F238E27FC236}">
                <a16:creationId xmlns:a16="http://schemas.microsoft.com/office/drawing/2014/main" id="{D71EE2DF-32BE-6580-923A-56A404DE795D}"/>
              </a:ext>
            </a:extLst>
          </p:cNvPr>
          <p:cNvSpPr/>
          <p:nvPr/>
        </p:nvSpPr>
        <p:spPr>
          <a:xfrm>
            <a:off x="6899071" y="4029578"/>
            <a:ext cx="784104" cy="584775"/>
          </a:xfrm>
          <a:prstGeom prst="rect">
            <a:avLst/>
          </a:prstGeom>
        </p:spPr>
        <p:txBody>
          <a:bodyPr wrap="square">
            <a:spAutoFit/>
          </a:bodyPr>
          <a:lstStyle/>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fld id="{6DA7F560-855D-4446-8793-F254CD4BF89F}" type="CATEGORYNAME">
              <a:rPr lang="ja-JP" altLang="en-US" sz="1600">
                <a:latin typeface="メイリオ" panose="020B0604030504040204" pitchFamily="50" charset="-128"/>
                <a:ea typeface="メイリオ" panose="020B0604030504040204" pitchFamily="50" charset="-128"/>
              </a:rPr>
              <a:pPr/>
              <a:t>男性</a:t>
            </a:fld>
            <a:endParaRPr lang="en-US" altLang="ja-JP" sz="1600">
              <a:latin typeface="メイリオ" panose="020B0604030504040204" pitchFamily="50" charset="-128"/>
              <a:ea typeface="メイリオ" panose="020B0604030504040204" pitchFamily="50" charset="-128"/>
            </a:endParaRPr>
          </a:p>
          <a:p>
            <a:pPr algn="ctr">
              <a:defRPr sz="1197" b="1" i="0" u="none" strike="noStrike" kern="1200" baseline="0">
                <a:solidFill>
                  <a:prstClr val="black">
                    <a:lumMod val="75000"/>
                    <a:lumOff val="25000"/>
                  </a:prstClr>
                </a:solidFill>
                <a:latin typeface="Meiryo" panose="020B0604030504040204" pitchFamily="34" charset="-128"/>
                <a:ea typeface="Meiryo" panose="020B0604030504040204" pitchFamily="34" charset="-128"/>
                <a:cs typeface="+mn-cs"/>
              </a:defRPr>
            </a:pPr>
            <a:r>
              <a:rPr lang="en-US" altLang="ja-JP" sz="1600">
                <a:latin typeface="メイリオ" panose="020B0604030504040204" pitchFamily="50" charset="-128"/>
                <a:ea typeface="メイリオ" panose="020B0604030504040204" pitchFamily="50" charset="-128"/>
              </a:rPr>
              <a:t>51%</a:t>
            </a:r>
            <a:endParaRPr lang="ja-JP" altLang="en-US" sz="1600">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14B07068-FBCA-0B01-371A-A097C85C2CCB}"/>
              </a:ext>
            </a:extLst>
          </p:cNvPr>
          <p:cNvSpPr txBox="1"/>
          <p:nvPr/>
        </p:nvSpPr>
        <p:spPr>
          <a:xfrm>
            <a:off x="6627752" y="6090026"/>
            <a:ext cx="3676465" cy="21344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※2023</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年</a:t>
            </a: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3</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月時点</a:t>
            </a:r>
            <a:b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b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※other</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は</a:t>
            </a: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10</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代以下、</a:t>
            </a:r>
            <a:r>
              <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60</a:t>
            </a:r>
            <a:r>
              <a:rPr kumimoji="1"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代以上が該当</a:t>
            </a:r>
            <a:endParaRPr kumimoji="1"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endParaRPr>
          </a:p>
        </p:txBody>
      </p:sp>
      <p:sp>
        <p:nvSpPr>
          <p:cNvPr id="26" name="角丸四角形 15">
            <a:extLst>
              <a:ext uri="{FF2B5EF4-FFF2-40B4-BE49-F238E27FC236}">
                <a16:creationId xmlns:a16="http://schemas.microsoft.com/office/drawing/2014/main" id="{22182E01-75B4-23EB-888A-B180A3D6FA2D}"/>
              </a:ext>
            </a:extLst>
          </p:cNvPr>
          <p:cNvSpPr>
            <a:spLocks noChangeArrowheads="1"/>
          </p:cNvSpPr>
          <p:nvPr/>
        </p:nvSpPr>
        <p:spPr bwMode="auto">
          <a:xfrm>
            <a:off x="660827" y="1929549"/>
            <a:ext cx="5301983" cy="414267"/>
          </a:xfrm>
          <a:prstGeom prst="roundRect">
            <a:avLst>
              <a:gd name="adj" fmla="val 50000"/>
            </a:avLst>
          </a:prstGeom>
          <a:solidFill>
            <a:srgbClr val="06C755"/>
          </a:solidFill>
          <a:ln>
            <a:noFill/>
          </a:ln>
        </p:spPr>
        <p:txBody>
          <a:bodyPr wrap="none" lIns="0" tIns="27000" rIns="0" bIns="0" anchor="ctr"/>
          <a:lstStyle>
            <a:lvl1pPr>
              <a:defRPr>
                <a:solidFill>
                  <a:schemeClr val="tx1"/>
                </a:solidFill>
                <a:latin typeface="Calibri" panose="020F0502020204030204" pitchFamily="34" charset="0"/>
                <a:ea typeface="맑은 고딕" panose="020B0503020000020004" pitchFamily="34" charset="-127"/>
              </a:defRPr>
            </a:lvl1pPr>
            <a:lvl2pPr marL="742950" indent="-285750">
              <a:defRPr>
                <a:solidFill>
                  <a:schemeClr val="tx1"/>
                </a:solidFill>
                <a:latin typeface="Calibri" panose="020F0502020204030204" pitchFamily="34" charset="0"/>
                <a:ea typeface="맑은 고딕" panose="020B0503020000020004" pitchFamily="34" charset="-127"/>
              </a:defRPr>
            </a:lvl2pPr>
            <a:lvl3pPr marL="1143000" indent="-228600">
              <a:defRPr>
                <a:solidFill>
                  <a:schemeClr val="tx1"/>
                </a:solidFill>
                <a:latin typeface="Calibri" panose="020F0502020204030204" pitchFamily="34" charset="0"/>
                <a:ea typeface="맑은 고딕" panose="020B0503020000020004" pitchFamily="34" charset="-127"/>
              </a:defRPr>
            </a:lvl3pPr>
            <a:lvl4pPr marL="1600200" indent="-228600">
              <a:defRPr>
                <a:solidFill>
                  <a:schemeClr val="tx1"/>
                </a:solidFill>
                <a:latin typeface="Calibri" panose="020F0502020204030204" pitchFamily="34" charset="0"/>
                <a:ea typeface="맑은 고딕" panose="020B0503020000020004" pitchFamily="34" charset="-127"/>
              </a:defRPr>
            </a:lvl4pPr>
            <a:lvl5pPr marL="2057400" indent="-228600">
              <a:defRPr>
                <a:solidFill>
                  <a:schemeClr val="tx1"/>
                </a:solidFill>
                <a:latin typeface="Calibri" panose="020F0502020204030204" pitchFamily="34" charset="0"/>
                <a:ea typeface="맑은 고딕" panose="020B0503020000020004" pitchFamily="34" charset="-127"/>
              </a:defRPr>
            </a:lvl5pPr>
            <a:lvl6pPr marL="25146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6pPr>
            <a:lvl7pPr marL="29718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7pPr>
            <a:lvl8pPr marL="34290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8pPr>
            <a:lvl9pPr marL="38862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9pPr>
          </a:lstStyle>
          <a:p>
            <a:pPr algn="ctr"/>
            <a:r>
              <a:rPr lang="en-US" altLang="ja-JP" sz="1600" b="1">
                <a:solidFill>
                  <a:srgbClr val="FFFFFF"/>
                </a:solidFill>
                <a:latin typeface="メイリオ"/>
                <a:ea typeface="メイリオ"/>
                <a:cs typeface="メイリオ" panose="020B0604030504040204" pitchFamily="50" charset="-128"/>
              </a:rPr>
              <a:t>LINE</a:t>
            </a:r>
            <a:r>
              <a:rPr lang="ja-JP" sz="1600" b="1">
                <a:solidFill>
                  <a:srgbClr val="FFFFFF"/>
                </a:solidFill>
                <a:latin typeface="メイリオ"/>
                <a:ea typeface="メイリオ"/>
                <a:cs typeface="メイリオ" panose="020B0604030504040204" pitchFamily="50" charset="-128"/>
              </a:rPr>
              <a:t> </a:t>
            </a:r>
            <a:r>
              <a:rPr lang="en-US" altLang="ja-JP" sz="1600" b="1">
                <a:solidFill>
                  <a:srgbClr val="FFFFFF"/>
                </a:solidFill>
                <a:latin typeface="メイリオ"/>
                <a:ea typeface="メイリオ"/>
                <a:cs typeface="メイリオ" panose="020B0604030504040204" pitchFamily="50" charset="-128"/>
              </a:rPr>
              <a:t>NEWS</a:t>
            </a:r>
            <a:endParaRPr lang="ja-JP" altLang="en-US"/>
          </a:p>
        </p:txBody>
      </p:sp>
      <p:sp>
        <p:nvSpPr>
          <p:cNvPr id="27" name="角丸四角形 15">
            <a:extLst>
              <a:ext uri="{FF2B5EF4-FFF2-40B4-BE49-F238E27FC236}">
                <a16:creationId xmlns:a16="http://schemas.microsoft.com/office/drawing/2014/main" id="{B3EC2A7D-9F88-7CB7-F23E-9D424A9AABBD}"/>
              </a:ext>
            </a:extLst>
          </p:cNvPr>
          <p:cNvSpPr>
            <a:spLocks noChangeArrowheads="1"/>
          </p:cNvSpPr>
          <p:nvPr/>
        </p:nvSpPr>
        <p:spPr bwMode="auto">
          <a:xfrm>
            <a:off x="6350539" y="1929549"/>
            <a:ext cx="5301983" cy="414267"/>
          </a:xfrm>
          <a:prstGeom prst="roundRect">
            <a:avLst>
              <a:gd name="adj" fmla="val 50000"/>
            </a:avLst>
          </a:prstGeom>
          <a:solidFill>
            <a:srgbClr val="FF0033"/>
          </a:solidFill>
          <a:ln>
            <a:noFill/>
          </a:ln>
        </p:spPr>
        <p:txBody>
          <a:bodyPr wrap="none" lIns="0" tIns="27000" rIns="0" bIns="0" anchor="ctr"/>
          <a:lstStyle>
            <a:lvl1pPr>
              <a:defRPr>
                <a:solidFill>
                  <a:schemeClr val="tx1"/>
                </a:solidFill>
                <a:latin typeface="Calibri" panose="020F0502020204030204" pitchFamily="34" charset="0"/>
                <a:ea typeface="맑은 고딕" panose="020B0503020000020004" pitchFamily="34" charset="-127"/>
              </a:defRPr>
            </a:lvl1pPr>
            <a:lvl2pPr marL="742950" indent="-285750">
              <a:defRPr>
                <a:solidFill>
                  <a:schemeClr val="tx1"/>
                </a:solidFill>
                <a:latin typeface="Calibri" panose="020F0502020204030204" pitchFamily="34" charset="0"/>
                <a:ea typeface="맑은 고딕" panose="020B0503020000020004" pitchFamily="34" charset="-127"/>
              </a:defRPr>
            </a:lvl2pPr>
            <a:lvl3pPr marL="1143000" indent="-228600">
              <a:defRPr>
                <a:solidFill>
                  <a:schemeClr val="tx1"/>
                </a:solidFill>
                <a:latin typeface="Calibri" panose="020F0502020204030204" pitchFamily="34" charset="0"/>
                <a:ea typeface="맑은 고딕" panose="020B0503020000020004" pitchFamily="34" charset="-127"/>
              </a:defRPr>
            </a:lvl3pPr>
            <a:lvl4pPr marL="1600200" indent="-228600">
              <a:defRPr>
                <a:solidFill>
                  <a:schemeClr val="tx1"/>
                </a:solidFill>
                <a:latin typeface="Calibri" panose="020F0502020204030204" pitchFamily="34" charset="0"/>
                <a:ea typeface="맑은 고딕" panose="020B0503020000020004" pitchFamily="34" charset="-127"/>
              </a:defRPr>
            </a:lvl4pPr>
            <a:lvl5pPr marL="2057400" indent="-228600">
              <a:defRPr>
                <a:solidFill>
                  <a:schemeClr val="tx1"/>
                </a:solidFill>
                <a:latin typeface="Calibri" panose="020F0502020204030204" pitchFamily="34" charset="0"/>
                <a:ea typeface="맑은 고딕" panose="020B0503020000020004" pitchFamily="34" charset="-127"/>
              </a:defRPr>
            </a:lvl5pPr>
            <a:lvl6pPr marL="25146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6pPr>
            <a:lvl7pPr marL="29718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7pPr>
            <a:lvl8pPr marL="34290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8pPr>
            <a:lvl9pPr marL="3886200" indent="-228600" eaLnBrk="0" fontAlgn="base" hangingPunct="0">
              <a:spcBef>
                <a:spcPct val="0"/>
              </a:spcBef>
              <a:spcAft>
                <a:spcPct val="0"/>
              </a:spcAft>
              <a:defRPr>
                <a:solidFill>
                  <a:schemeClr val="tx1"/>
                </a:solidFill>
                <a:latin typeface="Calibri" panose="020F0502020204030204" pitchFamily="34" charset="0"/>
                <a:ea typeface="맑은 고딕" panose="020B0503020000020004" pitchFamily="34" charset="-127"/>
              </a:defRPr>
            </a:lvl9pPr>
          </a:lstStyle>
          <a:p>
            <a:pPr algn="ctr" eaLnBrk="1" hangingPunct="1"/>
            <a:r>
              <a:rPr lang="en-US" altLang="ja-JP" sz="16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Yahoo!</a:t>
            </a:r>
            <a:r>
              <a:rPr lang="ja-JP" altLang="en-US" sz="16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600" b="1">
                <a:solidFill>
                  <a:srgbClr val="FFFFFF"/>
                </a:solidFill>
                <a:latin typeface="メイリオ" panose="020B0604030504040204" pitchFamily="50" charset="-128"/>
                <a:ea typeface="メイリオ" panose="020B0604030504040204" pitchFamily="50" charset="-128"/>
                <a:cs typeface="メイリオ" panose="020B0604030504040204" pitchFamily="50" charset="-128"/>
              </a:rPr>
              <a:t>JAPAN</a:t>
            </a:r>
          </a:p>
        </p:txBody>
      </p:sp>
      <p:sp>
        <p:nvSpPr>
          <p:cNvPr id="30" name="テキスト プレースホルダー 2">
            <a:extLst>
              <a:ext uri="{FF2B5EF4-FFF2-40B4-BE49-F238E27FC236}">
                <a16:creationId xmlns:a16="http://schemas.microsoft.com/office/drawing/2014/main" id="{FC496246-0653-E9C4-7AAD-88EF1D0F1767}"/>
              </a:ext>
            </a:extLst>
          </p:cNvPr>
          <p:cNvSpPr>
            <a:spLocks noGrp="1"/>
          </p:cNvSpPr>
          <p:nvPr>
            <p:ph type="body" sz="quarter" idx="10"/>
          </p:nvPr>
        </p:nvSpPr>
        <p:spPr>
          <a:xfrm>
            <a:off x="587374" y="1098189"/>
            <a:ext cx="11014609" cy="792088"/>
          </a:xfrm>
        </p:spPr>
        <p:txBody>
          <a:bodyPr lIns="0" tIns="0" rIns="0" bIns="0" anchor="t"/>
          <a:lstStyle/>
          <a:p>
            <a:r>
              <a:rPr lang="en-US" dirty="0">
                <a:latin typeface="Meiryo"/>
                <a:ea typeface="Meiryo"/>
              </a:rPr>
              <a:t>LINE</a:t>
            </a:r>
            <a:r>
              <a:rPr lang="en-US" altLang="ja-JP" dirty="0">
                <a:latin typeface="Meiryo"/>
                <a:ea typeface="Meiryo"/>
              </a:rPr>
              <a:t> NEWS</a:t>
            </a:r>
            <a:r>
              <a:rPr lang="ja-JP" altLang="en-US" dirty="0">
                <a:latin typeface="メイリオ"/>
                <a:ea typeface="メイリオ"/>
              </a:rPr>
              <a:t>を活用することで、</a:t>
            </a:r>
            <a:r>
              <a:rPr lang="en-US" altLang="ja-JP" dirty="0">
                <a:latin typeface="メイリオ"/>
                <a:ea typeface="メイリオ"/>
              </a:rPr>
              <a:t>Yahoo! JAPAN</a:t>
            </a:r>
            <a:r>
              <a:rPr lang="ja-JP" altLang="en-US" dirty="0">
                <a:latin typeface="メイリオ"/>
                <a:ea typeface="メイリオ"/>
              </a:rPr>
              <a:t>ではリーチしきれないユーザー層までアプローチすることができます。</a:t>
            </a:r>
            <a:endParaRPr lang="en-US" altLang="ja-JP" dirty="0">
              <a:latin typeface="メイリオ"/>
              <a:ea typeface="メイリオ"/>
            </a:endParaRPr>
          </a:p>
        </p:txBody>
      </p:sp>
    </p:spTree>
    <p:extLst>
      <p:ext uri="{BB962C8B-B14F-4D97-AF65-F5344CB8AC3E}">
        <p14:creationId xmlns:p14="http://schemas.microsoft.com/office/powerpoint/2010/main" val="40445560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AB646A-C920-7642-ACC0-6094B75E828A}"/>
            </a:ext>
          </a:extLst>
        </p:cNvPr>
        <p:cNvGrpSpPr/>
        <p:nvPr/>
      </p:nvGrpSpPr>
      <p:grpSpPr>
        <a:xfrm>
          <a:off x="0" y="0"/>
          <a:ext cx="0" cy="0"/>
          <a:chOff x="0" y="0"/>
          <a:chExt cx="0" cy="0"/>
        </a:xfrm>
      </p:grpSpPr>
      <p:sp>
        <p:nvSpPr>
          <p:cNvPr id="22" name="タイトル 1">
            <a:extLst>
              <a:ext uri="{FF2B5EF4-FFF2-40B4-BE49-F238E27FC236}">
                <a16:creationId xmlns:a16="http://schemas.microsoft.com/office/drawing/2014/main" id="{C82C851E-D7F1-2D6D-6179-11F2074C0897}"/>
              </a:ext>
            </a:extLst>
          </p:cNvPr>
          <p:cNvSpPr txBox="1">
            <a:spLocks/>
          </p:cNvSpPr>
          <p:nvPr/>
        </p:nvSpPr>
        <p:spPr>
          <a:xfrm>
            <a:off x="2238233" y="583184"/>
            <a:ext cx="9363750" cy="564262"/>
          </a:xfrm>
          <a:prstGeom prst="rect">
            <a:avLst/>
          </a:prstGeom>
        </p:spPr>
        <p:txBody>
          <a:bodyPr vert="horz" lIns="0" tIns="0" rIns="0" bIns="0" anchor="t">
            <a:noAutofit/>
          </a:bodyPr>
          <a:lstStyle>
            <a:lvl1pPr algn="l" defTabSz="914400" rtl="0" eaLnBrk="1" latinLnBrk="0" hangingPunct="1">
              <a:lnSpc>
                <a:spcPct val="100000"/>
              </a:lnSpc>
              <a:spcBef>
                <a:spcPct val="0"/>
              </a:spcBef>
              <a:buNone/>
              <a:defRPr kumimoji="1" sz="2800" b="1" i="0" kern="1200">
                <a:solidFill>
                  <a:schemeClr val="tx2"/>
                </a:solidFill>
                <a:latin typeface="メイリオ" panose="020B0604030504040204" pitchFamily="50" charset="-128"/>
                <a:ea typeface="メイリオ" panose="020B0604030504040204" pitchFamily="50" charset="-128"/>
                <a:cs typeface="メイリオ" panose="020B0604030504040204" pitchFamily="50" charset="-128"/>
              </a:defRPr>
            </a:lvl1pPr>
          </a:lstStyle>
          <a:p>
            <a:r>
              <a:rPr lang="ja-JP" altLang="en-US"/>
              <a:t>商品スペック</a:t>
            </a:r>
          </a:p>
        </p:txBody>
      </p:sp>
      <p:sp>
        <p:nvSpPr>
          <p:cNvPr id="23" name="角丸四角形 7">
            <a:extLst>
              <a:ext uri="{FF2B5EF4-FFF2-40B4-BE49-F238E27FC236}">
                <a16:creationId xmlns:a16="http://schemas.microsoft.com/office/drawing/2014/main" id="{BE751641-9A2B-5CB9-B010-B13B1F185D5E}"/>
              </a:ext>
            </a:extLst>
          </p:cNvPr>
          <p:cNvSpPr/>
          <p:nvPr/>
        </p:nvSpPr>
        <p:spPr>
          <a:xfrm>
            <a:off x="620031" y="534101"/>
            <a:ext cx="1484256" cy="413830"/>
          </a:xfrm>
          <a:prstGeom prst="roundRect">
            <a:avLst>
              <a:gd name="adj" fmla="val 50000"/>
            </a:avLst>
          </a:prstGeom>
          <a:solidFill>
            <a:schemeClr val="accent1"/>
          </a:solidFill>
          <a:ln w="508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lIns="72000" tIns="36000" rIns="0" bIns="0" rtlCol="0" anchor="ctr"/>
          <a:lstStyle/>
          <a:p>
            <a:pPr marL="0" marR="0" lvl="0" indent="0" algn="ctr" defTabSz="914400" rtl="0" eaLnBrk="0" fontAlgn="base" latinLnBrk="0" hangingPunct="0">
              <a:lnSpc>
                <a:spcPct val="100000"/>
              </a:lnSpc>
              <a:spcBef>
                <a:spcPct val="0"/>
              </a:spcBef>
              <a:spcAft>
                <a:spcPct val="0"/>
              </a:spcAft>
              <a:buClr>
                <a:srgbClr val="000000"/>
              </a:buClr>
              <a:buSzTx/>
              <a:buFontTx/>
              <a:buNone/>
              <a:tabLst/>
              <a:defRPr/>
            </a:pPr>
            <a:r>
              <a:rPr kumimoji="1" lang="en-US" altLang="ja-JP" sz="1400" b="1"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Segoe UI" panose="020B0502040204020203" pitchFamily="34" charset="0"/>
                <a:sym typeface="Arial"/>
              </a:rPr>
              <a:t>1Day </a:t>
            </a:r>
            <a:r>
              <a:rPr kumimoji="1" lang="ja-JP" altLang="en-US" sz="1400" b="1"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Segoe UI" panose="020B0502040204020203" pitchFamily="34" charset="0"/>
                <a:sym typeface="Arial"/>
              </a:rPr>
              <a:t>リーチ</a:t>
            </a:r>
            <a:endParaRPr kumimoji="1" lang="en-US" altLang="ja-JP" sz="1400" b="1"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Segoe UI" panose="020B0502040204020203" pitchFamily="34" charset="0"/>
              <a:sym typeface="Arial"/>
            </a:endParaRPr>
          </a:p>
        </p:txBody>
      </p:sp>
      <p:graphicFrame>
        <p:nvGraphicFramePr>
          <p:cNvPr id="24" name="表 23">
            <a:extLst>
              <a:ext uri="{FF2B5EF4-FFF2-40B4-BE49-F238E27FC236}">
                <a16:creationId xmlns:a16="http://schemas.microsoft.com/office/drawing/2014/main" id="{4EAB9423-18FA-6E4B-A5FB-5D6D84AEAB0A}"/>
              </a:ext>
            </a:extLst>
          </p:cNvPr>
          <p:cNvGraphicFramePr>
            <a:graphicFrameLocks noGrp="1"/>
          </p:cNvGraphicFramePr>
          <p:nvPr>
            <p:extLst>
              <p:ext uri="{D42A27DB-BD31-4B8C-83A1-F6EECF244321}">
                <p14:modId xmlns:p14="http://schemas.microsoft.com/office/powerpoint/2010/main" val="4084798444"/>
              </p:ext>
            </p:extLst>
          </p:nvPr>
        </p:nvGraphicFramePr>
        <p:xfrm>
          <a:off x="812800" y="1384301"/>
          <a:ext cx="10629892" cy="2761588"/>
        </p:xfrm>
        <a:graphic>
          <a:graphicData uri="http://schemas.openxmlformats.org/drawingml/2006/table">
            <a:tbl>
              <a:tblPr firstRow="1" bandRow="1">
                <a:tableStyleId>{5C22544A-7EE6-4342-B048-85BDC9FD1C3A}</a:tableStyleId>
              </a:tblPr>
              <a:tblGrid>
                <a:gridCol w="5048250">
                  <a:extLst>
                    <a:ext uri="{9D8B030D-6E8A-4147-A177-3AD203B41FA5}">
                      <a16:colId xmlns:a16="http://schemas.microsoft.com/office/drawing/2014/main" val="2156831697"/>
                    </a:ext>
                  </a:extLst>
                </a:gridCol>
                <a:gridCol w="1833562">
                  <a:extLst>
                    <a:ext uri="{9D8B030D-6E8A-4147-A177-3AD203B41FA5}">
                      <a16:colId xmlns:a16="http://schemas.microsoft.com/office/drawing/2014/main" val="906740508"/>
                    </a:ext>
                  </a:extLst>
                </a:gridCol>
                <a:gridCol w="1906581">
                  <a:extLst>
                    <a:ext uri="{9D8B030D-6E8A-4147-A177-3AD203B41FA5}">
                      <a16:colId xmlns:a16="http://schemas.microsoft.com/office/drawing/2014/main" val="1709568622"/>
                    </a:ext>
                  </a:extLst>
                </a:gridCol>
                <a:gridCol w="1841499">
                  <a:extLst>
                    <a:ext uri="{9D8B030D-6E8A-4147-A177-3AD203B41FA5}">
                      <a16:colId xmlns:a16="http://schemas.microsoft.com/office/drawing/2014/main" val="2037817992"/>
                    </a:ext>
                  </a:extLst>
                </a:gridCol>
              </a:tblGrid>
              <a:tr h="464221">
                <a:tc>
                  <a:txBody>
                    <a:bodyPr/>
                    <a:lstStyle/>
                    <a:p>
                      <a:pPr algn="ctr"/>
                      <a:r>
                        <a:rPr kumimoji="1" lang="ja-JP" altLang="en-US" sz="1400" b="1" i="0">
                          <a:latin typeface="Meiryo" panose="020B0604030504040204" pitchFamily="34" charset="-128"/>
                          <a:ea typeface="Meiryo" panose="020B0604030504040204" pitchFamily="34" charset="-128"/>
                        </a:rPr>
                        <a:t>商品</a:t>
                      </a:r>
                    </a:p>
                  </a:txBody>
                  <a:tcPr marL="131516" marR="131516" marT="65758" marB="65758" anchor="ctr"/>
                </a:tc>
                <a:tc>
                  <a:txBody>
                    <a:bodyPr/>
                    <a:lstStyle/>
                    <a:p>
                      <a:pPr algn="ctr"/>
                      <a:r>
                        <a:rPr kumimoji="1" lang="ja-JP" altLang="en-US" sz="1400" b="1" i="0">
                          <a:latin typeface="Meiryo" panose="020B0604030504040204" pitchFamily="34" charset="-128"/>
                          <a:ea typeface="Meiryo" panose="020B0604030504040204" pitchFamily="34" charset="-128"/>
                        </a:rPr>
                        <a:t>金額</a:t>
                      </a:r>
                    </a:p>
                  </a:txBody>
                  <a:tcPr marL="131516" marR="131516" marT="65758" marB="65758" anchor="ctr"/>
                </a:tc>
                <a:tc>
                  <a:txBody>
                    <a:bodyPr/>
                    <a:lstStyle/>
                    <a:p>
                      <a:pPr algn="ctr"/>
                      <a:r>
                        <a:rPr lang="en-US" altLang="ja-JP" sz="1400" b="1" i="0" err="1">
                          <a:latin typeface="Meiryo"/>
                          <a:ea typeface="Meiryo"/>
                        </a:rPr>
                        <a:t>想定</a:t>
                      </a:r>
                      <a:r>
                        <a:rPr kumimoji="1" lang="en-US" altLang="ja-JP" sz="1400" b="1" i="0" err="1">
                          <a:latin typeface="Meiryo"/>
                          <a:ea typeface="Meiryo"/>
                        </a:rPr>
                        <a:t>v</a:t>
                      </a:r>
                      <a:r>
                        <a:rPr kumimoji="1" lang="ja-JP" altLang="en-US" sz="1400" b="1" i="0">
                          <a:latin typeface="Meiryo"/>
                          <a:ea typeface="Meiryo"/>
                        </a:rPr>
                        <a:t>リーチ数</a:t>
                      </a:r>
                      <a:endParaRPr kumimoji="1" lang="en-US" altLang="ja-JP" sz="1400" b="1" i="0">
                        <a:latin typeface="Meiryo"/>
                        <a:ea typeface="Meiryo"/>
                      </a:endParaRPr>
                    </a:p>
                  </a:txBody>
                  <a:tcPr marL="131516" marR="131516" marT="65758" marB="65758"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1" i="0">
                          <a:latin typeface="Meiryo"/>
                          <a:ea typeface="Meiryo"/>
                        </a:rPr>
                        <a:t>想定</a:t>
                      </a:r>
                      <a:r>
                        <a:rPr kumimoji="1" lang="en-US" altLang="ja-JP" sz="1400" b="1" i="0" err="1">
                          <a:latin typeface="Meiryo"/>
                          <a:ea typeface="Meiryo"/>
                        </a:rPr>
                        <a:t>vCPM</a:t>
                      </a:r>
                      <a:endParaRPr kumimoji="1" lang="en-US" altLang="ja-JP" sz="1400" b="1" i="0">
                        <a:latin typeface="Meiryo"/>
                        <a:ea typeface="Meiryo"/>
                      </a:endParaRPr>
                    </a:p>
                  </a:txBody>
                  <a:tcPr marL="131516" marR="131516" marT="65758" marB="65758" anchor="ctr"/>
                </a:tc>
                <a:extLst>
                  <a:ext uri="{0D108BD9-81ED-4DB2-BD59-A6C34878D82A}">
                    <a16:rowId xmlns:a16="http://schemas.microsoft.com/office/drawing/2014/main" val="3731292661"/>
                  </a:ext>
                </a:extLst>
              </a:tr>
              <a:tr h="765789">
                <a:tc>
                  <a:txBody>
                    <a:bodyPr/>
                    <a:lstStyle/>
                    <a:p>
                      <a:pPr lvl="0" algn="ctr">
                        <a:buNone/>
                      </a:pPr>
                      <a:r>
                        <a:rPr kumimoji="1" lang="en-US" sz="1400" b="0" i="0" u="none" strike="noStrike" baseline="0" noProof="0">
                          <a:solidFill>
                            <a:srgbClr val="00003E"/>
                          </a:solidFill>
                          <a:latin typeface="Meiryo"/>
                        </a:rPr>
                        <a:t>LINE NEWS </a:t>
                      </a:r>
                      <a:r>
                        <a:rPr lang="en-US" sz="1400" b="0" i="0" u="none" strike="noStrike" baseline="0" noProof="0">
                          <a:solidFill>
                            <a:srgbClr val="00003E"/>
                          </a:solidFill>
                          <a:latin typeface="Meiryo"/>
                        </a:rPr>
                        <a:t>Top Ad </a:t>
                      </a:r>
                      <a:r>
                        <a:rPr kumimoji="1" lang="en-US" sz="1400" b="0" i="0" u="none" strike="noStrike" baseline="0" noProof="0">
                          <a:solidFill>
                            <a:srgbClr val="00003E"/>
                          </a:solidFill>
                          <a:latin typeface="Meiryo"/>
                        </a:rPr>
                        <a:t>1Day</a:t>
                      </a:r>
                      <a:r>
                        <a:rPr lang="en-US" altLang="ja-JP" sz="1400" b="0" i="0" u="none" strike="noStrike" baseline="0" noProof="0">
                          <a:solidFill>
                            <a:srgbClr val="00003E"/>
                          </a:solidFill>
                          <a:latin typeface="Meiryo"/>
                        </a:rPr>
                        <a:t> </a:t>
                      </a:r>
                      <a:r>
                        <a:rPr kumimoji="1" lang="en-US" sz="1400" b="0" i="0" u="none" strike="noStrike" baseline="0" noProof="0">
                          <a:solidFill>
                            <a:srgbClr val="00003E"/>
                          </a:solidFill>
                          <a:latin typeface="Meiryo"/>
                        </a:rPr>
                        <a:t>SP</a:t>
                      </a:r>
                      <a:r>
                        <a:rPr kumimoji="1" lang="ja-JP" altLang="en-US" sz="1400" b="0" i="0" u="none" strike="noStrike" baseline="0" noProof="0">
                          <a:solidFill>
                            <a:srgbClr val="00003E"/>
                          </a:solidFill>
                          <a:latin typeface="Meiryo"/>
                          <a:ea typeface="Meiryo"/>
                        </a:rPr>
                        <a:t>（オールリーチ）</a:t>
                      </a:r>
                      <a:endParaRPr kumimoji="1" lang="en-US" altLang="en-US">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9,000,000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10,600,000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850</a:t>
                      </a:r>
                      <a:r>
                        <a:rPr kumimoji="1" lang="ja-JP" altLang="en-US" sz="1400" b="0" i="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3998083482"/>
                  </a:ext>
                </a:extLst>
              </a:tr>
              <a:tr h="765789">
                <a:tc>
                  <a:txBody>
                    <a:bodyPr/>
                    <a:lstStyle/>
                    <a:p>
                      <a:pPr lvl="0" algn="ctr">
                        <a:buNone/>
                      </a:pPr>
                      <a:r>
                        <a:rPr kumimoji="1" lang="en-US" sz="1400" b="0" i="0" u="none" strike="noStrike" noProof="0">
                          <a:solidFill>
                            <a:srgbClr val="00003E"/>
                          </a:solidFill>
                          <a:latin typeface="Meiryo"/>
                        </a:rPr>
                        <a:t>LINE NEWS </a:t>
                      </a:r>
                      <a:r>
                        <a:rPr lang="en-US" sz="1400" b="0" i="0" u="none" strike="noStrike" noProof="0">
                          <a:solidFill>
                            <a:srgbClr val="00003E"/>
                          </a:solidFill>
                          <a:latin typeface="Meiryo"/>
                        </a:rPr>
                        <a:t>Top Ad </a:t>
                      </a:r>
                      <a:r>
                        <a:rPr kumimoji="1" lang="en-US" sz="1400" b="0" i="0" u="none" strike="noStrike" noProof="0">
                          <a:solidFill>
                            <a:srgbClr val="00003E"/>
                          </a:solidFill>
                          <a:latin typeface="Meiryo"/>
                        </a:rPr>
                        <a:t>1Day</a:t>
                      </a:r>
                      <a:r>
                        <a:rPr lang="en-US" sz="1400" b="0" i="0" u="none" strike="noStrike" noProof="0">
                          <a:solidFill>
                            <a:srgbClr val="00003E"/>
                          </a:solidFill>
                          <a:latin typeface="Meiryo"/>
                        </a:rPr>
                        <a:t> </a:t>
                      </a:r>
                      <a:r>
                        <a:rPr kumimoji="1" lang="en-US" sz="1400" b="0" i="0" u="none" strike="noStrike" noProof="0">
                          <a:solidFill>
                            <a:srgbClr val="00003E"/>
                          </a:solidFill>
                          <a:latin typeface="Meiryo"/>
                        </a:rPr>
                        <a:t>SP</a:t>
                      </a:r>
                      <a:r>
                        <a:rPr kumimoji="1" lang="ja-JP" sz="1400" b="0" i="0" u="none" strike="noStrike" noProof="0">
                          <a:solidFill>
                            <a:srgbClr val="00003E"/>
                          </a:solidFill>
                          <a:latin typeface="Meiryo"/>
                          <a:ea typeface="Meiryo"/>
                        </a:rPr>
                        <a:t>（オールリーチ）</a:t>
                      </a:r>
                      <a:r>
                        <a:rPr lang="ja-JP" altLang="en-US" sz="1400" b="0" i="0" u="none" strike="noStrike" noProof="0">
                          <a:solidFill>
                            <a:srgbClr val="00003E"/>
                          </a:solidFill>
                          <a:latin typeface="Meiryo"/>
                          <a:ea typeface="Meiryo"/>
                        </a:rPr>
                        <a:t>（男性）</a:t>
                      </a:r>
                      <a:endParaRPr lang="ja-JP" altLang="en-US"/>
                    </a:p>
                  </a:txBody>
                  <a:tcPr marL="131516" marR="131516" marT="65758" marB="65758" anchor="c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a:solidFill>
                            <a:srgbClr val="00003E"/>
                          </a:solidFill>
                          <a:latin typeface="Meiryo"/>
                          <a:ea typeface="Meiryo"/>
                        </a:rPr>
                        <a:t>3,000,000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3,200,000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940</a:t>
                      </a:r>
                      <a:r>
                        <a:rPr kumimoji="1" lang="ja-JP" altLang="en-US" sz="1400" b="0" i="0">
                          <a:solidFill>
                            <a:srgbClr val="00003E"/>
                          </a:solidFill>
                          <a:latin typeface="Meiryo"/>
                          <a:ea typeface="Meiryo"/>
                        </a:rPr>
                        <a:t>円</a:t>
                      </a:r>
                      <a:endParaRPr kumimoji="1" lang="en-US" altLang="ja-JP" sz="1400" b="0" i="0">
                        <a:solidFill>
                          <a:srgbClr val="00003E"/>
                        </a:solidFill>
                        <a:latin typeface="Meiryo"/>
                        <a:ea typeface="Meiryo"/>
                      </a:endParaRPr>
                    </a:p>
                  </a:txBody>
                  <a:tcPr marL="131516" marR="131516" marT="65758" marB="65758" anchor="ctr">
                    <a:solidFill>
                      <a:srgbClr val="F2F2F2"/>
                    </a:solidFill>
                  </a:tcPr>
                </a:tc>
                <a:extLst>
                  <a:ext uri="{0D108BD9-81ED-4DB2-BD59-A6C34878D82A}">
                    <a16:rowId xmlns:a16="http://schemas.microsoft.com/office/drawing/2014/main" val="3922531047"/>
                  </a:ext>
                </a:extLst>
              </a:tr>
              <a:tr h="765789">
                <a:tc>
                  <a:txBody>
                    <a:bodyPr/>
                    <a:lstStyle/>
                    <a:p>
                      <a:pPr lvl="0" algn="ctr">
                        <a:buNone/>
                      </a:pPr>
                      <a:r>
                        <a:rPr kumimoji="1" lang="en-US" sz="1400" b="0" i="0" u="none" strike="noStrike" noProof="0">
                          <a:solidFill>
                            <a:srgbClr val="00003E"/>
                          </a:solidFill>
                          <a:latin typeface="Meiryo"/>
                        </a:rPr>
                        <a:t>LINE NEWS </a:t>
                      </a:r>
                      <a:r>
                        <a:rPr lang="en-US" sz="1400" b="0" i="0" u="none" strike="noStrike" noProof="0">
                          <a:solidFill>
                            <a:srgbClr val="00003E"/>
                          </a:solidFill>
                          <a:latin typeface="Meiryo"/>
                        </a:rPr>
                        <a:t>Top Ad </a:t>
                      </a:r>
                      <a:r>
                        <a:rPr kumimoji="1" lang="en-US" sz="1400" b="0" i="0" u="none" strike="noStrike" noProof="0">
                          <a:solidFill>
                            <a:srgbClr val="00003E"/>
                          </a:solidFill>
                          <a:latin typeface="Meiryo"/>
                        </a:rPr>
                        <a:t>1Day</a:t>
                      </a:r>
                      <a:r>
                        <a:rPr lang="en-US" altLang="ja-JP" sz="1400" b="0" i="0" u="none" strike="noStrike" noProof="0">
                          <a:solidFill>
                            <a:srgbClr val="00003E"/>
                          </a:solidFill>
                          <a:latin typeface="Meiryo"/>
                        </a:rPr>
                        <a:t> </a:t>
                      </a:r>
                      <a:r>
                        <a:rPr kumimoji="1" lang="en-US" sz="1400" b="0" i="0" u="none" strike="noStrike" noProof="0">
                          <a:solidFill>
                            <a:srgbClr val="00003E"/>
                          </a:solidFill>
                          <a:latin typeface="Meiryo"/>
                        </a:rPr>
                        <a:t>SP</a:t>
                      </a:r>
                      <a:r>
                        <a:rPr kumimoji="1" lang="ja-JP" sz="1400" b="0" i="0" u="none" strike="noStrike" noProof="0">
                          <a:solidFill>
                            <a:srgbClr val="00003E"/>
                          </a:solidFill>
                          <a:latin typeface="Meiryo"/>
                          <a:ea typeface="Meiryo"/>
                        </a:rPr>
                        <a:t>（オールリーチ</a:t>
                      </a:r>
                      <a:r>
                        <a:rPr lang="ja-JP" altLang="en-US" sz="1400" b="0" i="0" u="none" strike="noStrike" noProof="0">
                          <a:solidFill>
                            <a:srgbClr val="00003E"/>
                          </a:solidFill>
                          <a:latin typeface="Meiryo"/>
                          <a:ea typeface="Meiryo"/>
                        </a:rPr>
                        <a:t>）（</a:t>
                      </a:r>
                      <a:r>
                        <a:rPr lang="ja-JP" sz="1400" b="0" i="0" u="none" strike="noStrike" noProof="0">
                          <a:solidFill>
                            <a:srgbClr val="00003E"/>
                          </a:solidFill>
                          <a:latin typeface="Meiryo"/>
                          <a:ea typeface="Meiryo"/>
                        </a:rPr>
                        <a:t>女性</a:t>
                      </a:r>
                      <a:r>
                        <a:rPr lang="ja-JP" altLang="en-US" sz="1400" b="0" i="0" u="none" strike="noStrike" noProof="0">
                          <a:solidFill>
                            <a:srgbClr val="00003E"/>
                          </a:solidFill>
                          <a:latin typeface="Meiryo"/>
                          <a:ea typeface="Meiryo"/>
                        </a:rPr>
                        <a:t>）</a:t>
                      </a:r>
                      <a:endParaRPr kumimoji="1" lang="ja-JP" altLang="en-US" sz="1400" b="0" i="0" u="none" strike="noStrike" noProof="0">
                        <a:solidFill>
                          <a:srgbClr val="00003E"/>
                        </a:solidFill>
                        <a:latin typeface="Meiryo"/>
                        <a:ea typeface="Meiryo"/>
                      </a:endParaRPr>
                    </a:p>
                  </a:txBody>
                  <a:tcPr marL="131516" marR="131516" marT="65758" marB="65758" anchor="ctr">
                    <a:solidFill>
                      <a:srgbClr val="F2F2F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0" i="0">
                          <a:solidFill>
                            <a:srgbClr val="00003E"/>
                          </a:solidFill>
                          <a:latin typeface="Meiryo"/>
                          <a:ea typeface="Meiryo"/>
                        </a:rPr>
                        <a:t>6,500,000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7,300,000</a:t>
                      </a:r>
                      <a:endParaRPr kumimoji="1" lang="ja-JP" altLang="en-US" sz="1400" b="0" i="0">
                        <a:solidFill>
                          <a:srgbClr val="00003E"/>
                        </a:solidFill>
                        <a:latin typeface="Meiryo"/>
                        <a:ea typeface="Meiryo"/>
                      </a:endParaRPr>
                    </a:p>
                  </a:txBody>
                  <a:tcPr marL="131516" marR="131516" marT="65758" marB="65758" anchor="ctr">
                    <a:solidFill>
                      <a:srgbClr val="F2F2F2"/>
                    </a:solidFill>
                  </a:tcPr>
                </a:tc>
                <a:tc>
                  <a:txBody>
                    <a:bodyPr/>
                    <a:lstStyle/>
                    <a:p>
                      <a:pPr algn="ctr"/>
                      <a:r>
                        <a:rPr kumimoji="1" lang="en-US" altLang="ja-JP" sz="1400" b="0" i="0">
                          <a:solidFill>
                            <a:srgbClr val="00003E"/>
                          </a:solidFill>
                          <a:latin typeface="Meiryo"/>
                          <a:ea typeface="Meiryo"/>
                        </a:rPr>
                        <a:t>890</a:t>
                      </a:r>
                      <a:r>
                        <a:rPr kumimoji="1" lang="ja-JP" altLang="en-US" sz="1400" b="0" i="0">
                          <a:solidFill>
                            <a:srgbClr val="00003E"/>
                          </a:solidFill>
                          <a:latin typeface="Meiryo"/>
                          <a:ea typeface="Meiryo"/>
                        </a:rPr>
                        <a:t>円</a:t>
                      </a:r>
                    </a:p>
                  </a:txBody>
                  <a:tcPr marL="131516" marR="131516" marT="65758" marB="65758" anchor="ctr">
                    <a:solidFill>
                      <a:srgbClr val="F2F2F2"/>
                    </a:solidFill>
                  </a:tcPr>
                </a:tc>
                <a:extLst>
                  <a:ext uri="{0D108BD9-81ED-4DB2-BD59-A6C34878D82A}">
                    <a16:rowId xmlns:a16="http://schemas.microsoft.com/office/drawing/2014/main" val="2321768995"/>
                  </a:ext>
                </a:extLst>
              </a:tr>
            </a:tbl>
          </a:graphicData>
        </a:graphic>
      </p:graphicFrame>
      <p:sp>
        <p:nvSpPr>
          <p:cNvPr id="26" name="テキスト ボックス 25">
            <a:extLst>
              <a:ext uri="{FF2B5EF4-FFF2-40B4-BE49-F238E27FC236}">
                <a16:creationId xmlns:a16="http://schemas.microsoft.com/office/drawing/2014/main" id="{89984666-7771-7337-BAB3-C28C15B8302B}"/>
              </a:ext>
            </a:extLst>
          </p:cNvPr>
          <p:cNvSpPr txBox="1"/>
          <p:nvPr/>
        </p:nvSpPr>
        <p:spPr>
          <a:xfrm>
            <a:off x="520700" y="4213179"/>
            <a:ext cx="10510672" cy="646331"/>
          </a:xfrm>
          <a:prstGeom prst="rect">
            <a:avLst/>
          </a:prstGeom>
          <a:noFill/>
        </p:spPr>
        <p:txBody>
          <a:bodyPr wrap="square" rtlCol="0">
            <a:spAutoFit/>
          </a:bodyPr>
          <a:lstStyle/>
          <a:p>
            <a:r>
              <a:rPr lang="en-US" altLang="ja-JP" sz="1200" dirty="0">
                <a:latin typeface="メイリオ" panose="020B0604030504040204" pitchFamily="50" charset="-128"/>
                <a:ea typeface="メイリオ" panose="020B0604030504040204" pitchFamily="50" charset="-128"/>
              </a:rPr>
              <a:t>※v</a:t>
            </a:r>
            <a:r>
              <a:rPr lang="ja-JP" altLang="en-US" sz="1200" dirty="0">
                <a:latin typeface="メイリオ" panose="020B0604030504040204" pitchFamily="50" charset="-128"/>
                <a:ea typeface="メイリオ" panose="020B0604030504040204" pitchFamily="50" charset="-128"/>
              </a:rPr>
              <a:t>リーチ数と</a:t>
            </a:r>
            <a:r>
              <a:rPr lang="en-US" altLang="ja-JP" sz="1200" dirty="0" err="1">
                <a:latin typeface="メイリオ" panose="020B0604030504040204" pitchFamily="50" charset="-128"/>
                <a:ea typeface="メイリオ" panose="020B0604030504040204" pitchFamily="50" charset="-128"/>
              </a:rPr>
              <a:t>vCPM</a:t>
            </a:r>
            <a:r>
              <a:rPr lang="ja-JP" altLang="en-US" sz="1200" dirty="0">
                <a:latin typeface="メイリオ" panose="020B0604030504040204" pitchFamily="50" charset="-128"/>
                <a:ea typeface="メイリオ" panose="020B0604030504040204" pitchFamily="50" charset="-128"/>
              </a:rPr>
              <a:t>は想定値となります。実際の配信時に変動する可能性がありますのでご注意ください。</a:t>
            </a:r>
            <a:endParaRPr lang="en-US"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a:t>
            </a:r>
            <a:r>
              <a:rPr lang="ja-JP" altLang="en-US" sz="1200" dirty="0">
                <a:latin typeface="メイリオ" panose="020B0604030504040204" pitchFamily="50" charset="-128"/>
                <a:ea typeface="メイリオ" panose="020B0604030504040204" pitchFamily="50" charset="-128"/>
              </a:rPr>
              <a:t>詳細はセールスシートをご確認ください。</a:t>
            </a:r>
            <a:endParaRPr lang="en-US" altLang="ja-JP" sz="1200" dirty="0">
              <a:latin typeface="メイリオ" panose="020B0604030504040204" pitchFamily="50" charset="-128"/>
              <a:ea typeface="メイリオ" panose="020B0604030504040204" pitchFamily="50" charset="-128"/>
            </a:endParaRPr>
          </a:p>
          <a:p>
            <a:r>
              <a:rPr lang="en-US" altLang="ja-JP" sz="1200" dirty="0">
                <a:latin typeface="メイリオ" panose="020B0604030504040204" pitchFamily="50" charset="-128"/>
                <a:ea typeface="メイリオ" panose="020B0604030504040204" pitchFamily="50" charset="-128"/>
              </a:rPr>
              <a:t>※</a:t>
            </a:r>
            <a:r>
              <a:rPr lang="en-US" altLang="ja-JP" sz="1200" dirty="0" err="1">
                <a:latin typeface="メイリオ" panose="020B0604030504040204" pitchFamily="50" charset="-128"/>
                <a:ea typeface="メイリオ" panose="020B0604030504040204" pitchFamily="50" charset="-128"/>
              </a:rPr>
              <a:t>vimps</a:t>
            </a:r>
            <a:r>
              <a:rPr lang="ja-JP" altLang="en-US" sz="1200" dirty="0">
                <a:latin typeface="メイリオ" panose="020B0604030504040204" pitchFamily="50" charset="-128"/>
                <a:ea typeface="メイリオ" panose="020B0604030504040204" pitchFamily="50" charset="-128"/>
              </a:rPr>
              <a:t>購入型は</a:t>
            </a:r>
            <a:r>
              <a:rPr lang="en-US" altLang="ja-JP" sz="1200" dirty="0">
                <a:latin typeface="メイリオ" panose="020B0604030504040204" pitchFamily="50" charset="-128"/>
                <a:ea typeface="メイリオ" panose="020B0604030504040204" pitchFamily="50" charset="-128"/>
              </a:rPr>
              <a:t>2026</a:t>
            </a:r>
            <a:r>
              <a:rPr lang="ja-JP" altLang="en-US" sz="1200" dirty="0">
                <a:latin typeface="メイリオ" panose="020B0604030504040204" pitchFamily="50" charset="-128"/>
                <a:ea typeface="メイリオ" panose="020B0604030504040204" pitchFamily="50" charset="-128"/>
              </a:rPr>
              <a:t>年夏頃リリース予定になります。</a:t>
            </a:r>
          </a:p>
        </p:txBody>
      </p:sp>
    </p:spTree>
    <p:extLst>
      <p:ext uri="{BB962C8B-B14F-4D97-AF65-F5344CB8AC3E}">
        <p14:creationId xmlns:p14="http://schemas.microsoft.com/office/powerpoint/2010/main" val="37813044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6F45E0-C44C-6D09-9F0F-E6074DD95944}"/>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7B212A2-4311-A53A-71F7-8E69EC63652A}"/>
              </a:ext>
            </a:extLst>
          </p:cNvPr>
          <p:cNvSpPr>
            <a:spLocks noGrp="1"/>
          </p:cNvSpPr>
          <p:nvPr>
            <p:ph type="body" sz="quarter" idx="11"/>
          </p:nvPr>
        </p:nvSpPr>
        <p:spPr>
          <a:xfrm>
            <a:off x="587375" y="2468880"/>
            <a:ext cx="11017250" cy="1738172"/>
          </a:xfrm>
        </p:spPr>
        <p:txBody>
          <a:bodyPr/>
          <a:lstStyle/>
          <a:p>
            <a:r>
              <a:rPr lang="en-US" altLang="ja-JP">
                <a:latin typeface="Meiryo"/>
                <a:ea typeface="Meiryo"/>
              </a:rPr>
              <a:t>LINE</a:t>
            </a:r>
            <a:r>
              <a:rPr lang="ja-JP" altLang="en-US">
                <a:latin typeface="Meiryo"/>
                <a:ea typeface="Meiryo"/>
              </a:rPr>
              <a:t> </a:t>
            </a:r>
            <a:r>
              <a:rPr lang="en-US" altLang="ja-JP">
                <a:latin typeface="Meiryo"/>
                <a:ea typeface="Meiryo"/>
              </a:rPr>
              <a:t>NEWS</a:t>
            </a:r>
            <a:r>
              <a:rPr lang="ja-JP" altLang="en-US">
                <a:latin typeface="Meiryo"/>
                <a:ea typeface="Meiryo"/>
              </a:rPr>
              <a:t> </a:t>
            </a:r>
            <a:r>
              <a:rPr lang="en-US" altLang="ja-JP">
                <a:latin typeface="Meiryo"/>
                <a:ea typeface="Meiryo"/>
              </a:rPr>
              <a:t>Top</a:t>
            </a:r>
            <a:r>
              <a:rPr lang="ja-JP" altLang="en-US">
                <a:latin typeface="Meiryo"/>
                <a:ea typeface="Meiryo"/>
              </a:rPr>
              <a:t> </a:t>
            </a:r>
            <a:r>
              <a:rPr lang="en-US" altLang="ja-JP">
                <a:latin typeface="Meiryo"/>
                <a:ea typeface="Meiryo"/>
              </a:rPr>
              <a:t>Ad</a:t>
            </a:r>
          </a:p>
          <a:p>
            <a:r>
              <a:rPr lang="ja-JP" altLang="en-US"/>
              <a:t>ユースケース</a:t>
            </a:r>
            <a:endParaRPr lang="en-US" altLang="ja-JP"/>
          </a:p>
        </p:txBody>
      </p:sp>
    </p:spTree>
    <p:extLst>
      <p:ext uri="{BB962C8B-B14F-4D97-AF65-F5344CB8AC3E}">
        <p14:creationId xmlns:p14="http://schemas.microsoft.com/office/powerpoint/2010/main" val="7951690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90697C-4BB8-37B1-26AC-5C4BBEF86BAB}"/>
            </a:ext>
          </a:extLst>
        </p:cNvPr>
        <p:cNvGrpSpPr/>
        <p:nvPr/>
      </p:nvGrpSpPr>
      <p:grpSpPr>
        <a:xfrm>
          <a:off x="0" y="0"/>
          <a:ext cx="0" cy="0"/>
          <a:chOff x="0" y="0"/>
          <a:chExt cx="0" cy="0"/>
        </a:xfrm>
      </p:grpSpPr>
      <p:sp>
        <p:nvSpPr>
          <p:cNvPr id="3" name="テキスト プレースホルダー 2">
            <a:extLst>
              <a:ext uri="{FF2B5EF4-FFF2-40B4-BE49-F238E27FC236}">
                <a16:creationId xmlns:a16="http://schemas.microsoft.com/office/drawing/2014/main" id="{FC293C01-7D74-4258-47F3-9BE7D1CB8617}"/>
              </a:ext>
            </a:extLst>
          </p:cNvPr>
          <p:cNvSpPr>
            <a:spLocks noGrp="1"/>
          </p:cNvSpPr>
          <p:nvPr>
            <p:ph type="body" sz="quarter" idx="10"/>
          </p:nvPr>
        </p:nvSpPr>
        <p:spPr>
          <a:xfrm>
            <a:off x="587374" y="1098189"/>
            <a:ext cx="11142215" cy="792088"/>
          </a:xfrm>
        </p:spPr>
        <p:txBody>
          <a:bodyPr lIns="0" tIns="0" rIns="0" bIns="0" anchor="t"/>
          <a:lstStyle/>
          <a:p>
            <a:r>
              <a:rPr lang="en-US" dirty="0">
                <a:latin typeface="Meiryo"/>
                <a:ea typeface="Meiryo"/>
              </a:rPr>
              <a:t>LINE</a:t>
            </a:r>
            <a:r>
              <a:rPr lang="en-US" altLang="ja-JP" dirty="0">
                <a:latin typeface="Meiryo"/>
                <a:ea typeface="Meiryo"/>
              </a:rPr>
              <a:t> NEWS</a:t>
            </a:r>
            <a:r>
              <a:rPr lang="ja-JP" altLang="en-US" dirty="0">
                <a:latin typeface="メイリオ"/>
                <a:ea typeface="メイリオ"/>
              </a:rPr>
              <a:t>は女性や若年層の利用率が高いためブランドパネルでは獲得しきれないリーチを獲得することができ、</a:t>
            </a:r>
            <a:endParaRPr lang="en-US" altLang="ja-JP" dirty="0">
              <a:latin typeface="メイリオ"/>
              <a:ea typeface="メイリオ"/>
            </a:endParaRPr>
          </a:p>
          <a:p>
            <a:r>
              <a:rPr lang="ja-JP" altLang="en-US" dirty="0">
                <a:latin typeface="メイリオ" panose="020B0604030504040204" pitchFamily="50" charset="-128"/>
                <a:ea typeface="メイリオ" panose="020B0604030504040204" pitchFamily="50" charset="-128"/>
              </a:rPr>
              <a:t>クロスユースすることで両媒体のニュース面におけるインクリメンタルリーチを最大化できます。</a:t>
            </a:r>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a:p>
            <a:endParaRPr lang="en-US" altLang="ja-JP" dirty="0">
              <a:latin typeface="メイリオ" panose="020B0604030504040204" pitchFamily="50" charset="-128"/>
              <a:ea typeface="メイリオ" panose="020B0604030504040204" pitchFamily="50" charset="-128"/>
            </a:endParaRPr>
          </a:p>
        </p:txBody>
      </p:sp>
      <p:sp>
        <p:nvSpPr>
          <p:cNvPr id="8" name="角丸四角形 2">
            <a:extLst>
              <a:ext uri="{FF2B5EF4-FFF2-40B4-BE49-F238E27FC236}">
                <a16:creationId xmlns:a16="http://schemas.microsoft.com/office/drawing/2014/main" id="{72FA7B02-D45B-F680-F4D8-996320CB6854}"/>
              </a:ext>
            </a:extLst>
          </p:cNvPr>
          <p:cNvSpPr/>
          <p:nvPr/>
        </p:nvSpPr>
        <p:spPr>
          <a:xfrm>
            <a:off x="633406" y="1989847"/>
            <a:ext cx="5759638" cy="509240"/>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1" lang="ja-JP" altLang="en-US" sz="1800" b="1" i="0" u="none" strike="noStrike" kern="1200" cap="none" spc="200" normalizeH="0" baseline="0" noProof="0">
                <a:ln>
                  <a:noFill/>
                </a:ln>
                <a:solidFill>
                  <a:srgbClr val="FFFFFF"/>
                </a:solidFill>
                <a:effectLst/>
                <a:uLnTx/>
                <a:uFillTx/>
                <a:latin typeface="メイリオ" panose="020B0604030504040204" pitchFamily="50" charset="-128"/>
                <a:ea typeface="メイリオ" panose="020B0604030504040204" pitchFamily="50" charset="-128"/>
              </a:rPr>
              <a:t>配信例</a:t>
            </a:r>
          </a:p>
        </p:txBody>
      </p:sp>
      <p:sp>
        <p:nvSpPr>
          <p:cNvPr id="9" name="楕円 8">
            <a:extLst>
              <a:ext uri="{FF2B5EF4-FFF2-40B4-BE49-F238E27FC236}">
                <a16:creationId xmlns:a16="http://schemas.microsoft.com/office/drawing/2014/main" id="{2D9BF9F9-C52F-160E-59DD-30568464CE73}"/>
              </a:ext>
            </a:extLst>
          </p:cNvPr>
          <p:cNvSpPr/>
          <p:nvPr/>
        </p:nvSpPr>
        <p:spPr>
          <a:xfrm>
            <a:off x="6632310" y="2955704"/>
            <a:ext cx="2908149" cy="2853675"/>
          </a:xfrm>
          <a:prstGeom prst="ellipse">
            <a:avLst/>
          </a:prstGeom>
          <a:solidFill>
            <a:srgbClr val="06C755">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0" name="楕円 9">
            <a:extLst>
              <a:ext uri="{FF2B5EF4-FFF2-40B4-BE49-F238E27FC236}">
                <a16:creationId xmlns:a16="http://schemas.microsoft.com/office/drawing/2014/main" id="{6472A5F3-95C4-FEBB-935D-243698EC666F}"/>
              </a:ext>
            </a:extLst>
          </p:cNvPr>
          <p:cNvSpPr/>
          <p:nvPr/>
        </p:nvSpPr>
        <p:spPr>
          <a:xfrm>
            <a:off x="8961189" y="2955704"/>
            <a:ext cx="2768400" cy="2804107"/>
          </a:xfrm>
          <a:prstGeom prst="ellipse">
            <a:avLst/>
          </a:prstGeom>
          <a:solidFill>
            <a:srgbClr val="FF0033">
              <a:alpha val="20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A58C01C7-177E-E48B-C8D2-7869346F0B4D}"/>
              </a:ext>
            </a:extLst>
          </p:cNvPr>
          <p:cNvSpPr txBox="1"/>
          <p:nvPr/>
        </p:nvSpPr>
        <p:spPr>
          <a:xfrm>
            <a:off x="2144381" y="2783439"/>
            <a:ext cx="4056713" cy="1138773"/>
          </a:xfrm>
          <a:prstGeom prst="rect">
            <a:avLst/>
          </a:prstGeom>
          <a:noFill/>
        </p:spPr>
        <p:txBody>
          <a:bodyPr wrap="square" lIns="91440" tIns="45720" rIns="91440" bIns="45720" rtlCol="0" anchor="t">
            <a:spAutoFit/>
          </a:bodyPr>
          <a:lstStyle/>
          <a:p>
            <a:r>
              <a:rPr kumimoji="1" lang="en-US" altLang="ja-JP" sz="1600" b="1" dirty="0">
                <a:solidFill>
                  <a:schemeClr val="tx1">
                    <a:lumMod val="95000"/>
                    <a:lumOff val="5000"/>
                  </a:schemeClr>
                </a:solidFill>
                <a:latin typeface="メイリオ"/>
                <a:ea typeface="メイリオ"/>
              </a:rPr>
              <a:t>LINE</a:t>
            </a:r>
            <a:r>
              <a:rPr lang="ja-JP" altLang="en-US" sz="1600" b="1" dirty="0">
                <a:solidFill>
                  <a:schemeClr val="tx1">
                    <a:lumMod val="95000"/>
                    <a:lumOff val="5000"/>
                  </a:schemeClr>
                </a:solidFill>
                <a:latin typeface="メイリオ"/>
                <a:ea typeface="メイリオ"/>
              </a:rPr>
              <a:t> </a:t>
            </a:r>
            <a:r>
              <a:rPr lang="en-US" altLang="ja-JP" sz="1600" b="1" dirty="0">
                <a:solidFill>
                  <a:schemeClr val="tx1">
                    <a:lumMod val="95000"/>
                    <a:lumOff val="5000"/>
                  </a:schemeClr>
                </a:solidFill>
                <a:latin typeface="メイリオ"/>
                <a:ea typeface="メイリオ"/>
              </a:rPr>
              <a:t>NEWS</a:t>
            </a:r>
            <a:r>
              <a:rPr lang="ja-JP" altLang="en-US" sz="1600" b="1" dirty="0">
                <a:solidFill>
                  <a:schemeClr val="tx1">
                    <a:lumMod val="95000"/>
                    <a:lumOff val="5000"/>
                  </a:schemeClr>
                </a:solidFill>
                <a:latin typeface="メイリオ"/>
                <a:ea typeface="メイリオ"/>
              </a:rPr>
              <a:t> </a:t>
            </a:r>
            <a:r>
              <a:rPr lang="en-US" altLang="ja-JP" sz="1600" b="1" dirty="0">
                <a:solidFill>
                  <a:schemeClr val="tx1">
                    <a:lumMod val="95000"/>
                    <a:lumOff val="5000"/>
                  </a:schemeClr>
                </a:solidFill>
                <a:latin typeface="メイリオ"/>
                <a:ea typeface="メイリオ"/>
              </a:rPr>
              <a:t>Top</a:t>
            </a:r>
            <a:r>
              <a:rPr lang="ja-JP" altLang="en-US" sz="1600" b="1" dirty="0">
                <a:solidFill>
                  <a:schemeClr val="tx1">
                    <a:lumMod val="95000"/>
                    <a:lumOff val="5000"/>
                  </a:schemeClr>
                </a:solidFill>
                <a:latin typeface="メイリオ"/>
                <a:ea typeface="メイリオ"/>
              </a:rPr>
              <a:t> </a:t>
            </a:r>
            <a:r>
              <a:rPr lang="en-US" altLang="ja-JP" sz="1600" b="1" dirty="0">
                <a:solidFill>
                  <a:schemeClr val="tx1">
                    <a:lumMod val="95000"/>
                    <a:lumOff val="5000"/>
                  </a:schemeClr>
                </a:solidFill>
                <a:latin typeface="メイリオ"/>
                <a:ea typeface="メイリオ"/>
              </a:rPr>
              <a:t>Ad</a:t>
            </a:r>
          </a:p>
          <a:p>
            <a:endParaRPr kumimoji="1"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配信金額：</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9</a:t>
            </a:r>
            <a:r>
              <a:rPr kumimoji="1"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00</a:t>
            </a:r>
            <a:r>
              <a:rPr kumimoji="1"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万</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円</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想定リーチ数：</a:t>
            </a:r>
            <a:r>
              <a:rPr kumimoji="1" lang="en-US" altLang="ja-JP" sz="2000" dirty="0">
                <a:solidFill>
                  <a:schemeClr val="tx1">
                    <a:lumMod val="95000"/>
                    <a:lumOff val="5000"/>
                  </a:schemeClr>
                </a:solidFill>
                <a:latin typeface="メイリオ" panose="020B0604030504040204" pitchFamily="50" charset="-128"/>
                <a:ea typeface="メイリオ" panose="020B0604030504040204" pitchFamily="50" charset="-128"/>
              </a:rPr>
              <a:t>1,060</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万</a:t>
            </a:r>
            <a:r>
              <a:rPr lang="en-US" altLang="ja-JP" sz="2000" dirty="0">
                <a:solidFill>
                  <a:schemeClr val="tx1">
                    <a:lumMod val="95000"/>
                    <a:lumOff val="5000"/>
                  </a:schemeClr>
                </a:solidFill>
                <a:latin typeface="メイリオ" panose="020B0604030504040204" pitchFamily="50" charset="-128"/>
                <a:ea typeface="メイリオ" panose="020B0604030504040204" pitchFamily="50" charset="-128"/>
              </a:rPr>
              <a:t>v</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リーチ</a:t>
            </a:r>
            <a:endPar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endParaRPr>
          </a:p>
        </p:txBody>
      </p:sp>
      <p:sp>
        <p:nvSpPr>
          <p:cNvPr id="14" name="テキスト ボックス 13">
            <a:extLst>
              <a:ext uri="{FF2B5EF4-FFF2-40B4-BE49-F238E27FC236}">
                <a16:creationId xmlns:a16="http://schemas.microsoft.com/office/drawing/2014/main" id="{A1AB05FE-C1EB-3305-7058-F90DB9CF9B05}"/>
              </a:ext>
            </a:extLst>
          </p:cNvPr>
          <p:cNvSpPr txBox="1"/>
          <p:nvPr/>
        </p:nvSpPr>
        <p:spPr>
          <a:xfrm>
            <a:off x="2144381" y="4697085"/>
            <a:ext cx="4249269" cy="1138773"/>
          </a:xfrm>
          <a:prstGeom prst="rect">
            <a:avLst/>
          </a:prstGeom>
          <a:noFill/>
        </p:spPr>
        <p:txBody>
          <a:bodyPr wrap="square" rtlCol="0">
            <a:spAutoFit/>
          </a:bodyPr>
          <a:lstStyle/>
          <a:p>
            <a:r>
              <a:rPr lang="ja-JP" altLang="en-US" sz="1600" b="1" dirty="0">
                <a:solidFill>
                  <a:schemeClr val="tx1">
                    <a:lumMod val="95000"/>
                    <a:lumOff val="5000"/>
                  </a:schemeClr>
                </a:solidFill>
                <a:latin typeface="メイリオ" panose="020B0604030504040204" pitchFamily="50" charset="-128"/>
                <a:ea typeface="メイリオ" panose="020B0604030504040204" pitchFamily="50" charset="-128"/>
              </a:rPr>
              <a:t>ブランドパネル </a:t>
            </a:r>
            <a:r>
              <a:rPr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rPr>
              <a:t>SP(FQ1)</a:t>
            </a:r>
            <a:endParaRPr kumimoji="1" lang="en-US" altLang="ja-JP" sz="1600" b="1"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 </a:t>
            </a:r>
          </a:p>
          <a:p>
            <a:r>
              <a:rPr kumimoji="1"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配信金額：</a:t>
            </a:r>
            <a:r>
              <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1,0</a:t>
            </a:r>
            <a:r>
              <a:rPr kumimoji="1" lang="en-US" altLang="ja-JP" sz="1600" dirty="0">
                <a:solidFill>
                  <a:schemeClr val="tx1">
                    <a:lumMod val="95000"/>
                    <a:lumOff val="5000"/>
                  </a:schemeClr>
                </a:solidFill>
                <a:latin typeface="メイリオ" panose="020B0604030504040204" pitchFamily="50" charset="-128"/>
                <a:ea typeface="メイリオ" panose="020B0604030504040204" pitchFamily="50" charset="-128"/>
              </a:rPr>
              <a:t>00</a:t>
            </a:r>
            <a:r>
              <a:rPr kumimoji="1"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万</a:t>
            </a:r>
            <a:r>
              <a:rPr lang="ja-JP" altLang="en-US" sz="1600" dirty="0">
                <a:solidFill>
                  <a:schemeClr val="tx1">
                    <a:lumMod val="95000"/>
                    <a:lumOff val="5000"/>
                  </a:schemeClr>
                </a:solidFill>
                <a:latin typeface="メイリオ" panose="020B0604030504040204" pitchFamily="50" charset="-128"/>
                <a:ea typeface="メイリオ" panose="020B0604030504040204" pitchFamily="50" charset="-128"/>
              </a:rPr>
              <a:t>円</a:t>
            </a:r>
            <a:endParaRPr lang="en-US" altLang="ja-JP" sz="1600" dirty="0">
              <a:solidFill>
                <a:schemeClr val="tx1">
                  <a:lumMod val="95000"/>
                  <a:lumOff val="5000"/>
                </a:schemeClr>
              </a:solidFill>
              <a:latin typeface="メイリオ" panose="020B0604030504040204" pitchFamily="50" charset="-128"/>
              <a:ea typeface="メイリオ" panose="020B0604030504040204" pitchFamily="50" charset="-128"/>
            </a:endParaRPr>
          </a:p>
          <a:p>
            <a:r>
              <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想定リーチ数：</a:t>
            </a:r>
            <a:r>
              <a:rPr kumimoji="1" lang="en-US" altLang="ja-JP" sz="2000" dirty="0">
                <a:solidFill>
                  <a:schemeClr val="tx1">
                    <a:lumMod val="95000"/>
                    <a:lumOff val="5000"/>
                  </a:schemeClr>
                </a:solidFill>
                <a:latin typeface="メイリオ" panose="020B0604030504040204" pitchFamily="50" charset="-128"/>
                <a:ea typeface="メイリオ" panose="020B0604030504040204" pitchFamily="50" charset="-128"/>
              </a:rPr>
              <a:t>1,110</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万</a:t>
            </a:r>
            <a:r>
              <a:rPr lang="en-US" altLang="ja-JP" sz="2000" dirty="0">
                <a:solidFill>
                  <a:schemeClr val="tx1">
                    <a:lumMod val="95000"/>
                    <a:lumOff val="5000"/>
                  </a:schemeClr>
                </a:solidFill>
                <a:latin typeface="メイリオ" panose="020B0604030504040204" pitchFamily="50" charset="-128"/>
                <a:ea typeface="メイリオ" panose="020B0604030504040204" pitchFamily="50" charset="-128"/>
              </a:rPr>
              <a:t>v</a:t>
            </a:r>
            <a:r>
              <a:rPr lang="ja-JP" altLang="en-US" sz="2000" dirty="0">
                <a:solidFill>
                  <a:schemeClr val="tx1">
                    <a:lumMod val="95000"/>
                    <a:lumOff val="5000"/>
                  </a:schemeClr>
                </a:solidFill>
                <a:latin typeface="メイリオ" panose="020B0604030504040204" pitchFamily="50" charset="-128"/>
                <a:ea typeface="メイリオ" panose="020B0604030504040204" pitchFamily="50" charset="-128"/>
              </a:rPr>
              <a:t>リーチ</a:t>
            </a:r>
            <a:endParaRPr kumimoji="1" lang="ja-JP" altLang="en-US" sz="2000" dirty="0">
              <a:solidFill>
                <a:schemeClr val="tx1">
                  <a:lumMod val="95000"/>
                  <a:lumOff val="5000"/>
                </a:schemeClr>
              </a:solidFill>
              <a:latin typeface="メイリオ" panose="020B0604030504040204" pitchFamily="50" charset="-128"/>
              <a:ea typeface="メイリオ" panose="020B0604030504040204" pitchFamily="50" charset="-128"/>
            </a:endParaRPr>
          </a:p>
        </p:txBody>
      </p:sp>
      <p:pic>
        <p:nvPicPr>
          <p:cNvPr id="16" name="図 15">
            <a:extLst>
              <a:ext uri="{FF2B5EF4-FFF2-40B4-BE49-F238E27FC236}">
                <a16:creationId xmlns:a16="http://schemas.microsoft.com/office/drawing/2014/main" id="{086FDAD2-1D44-FC29-DD9B-5C94014F833E}"/>
              </a:ext>
            </a:extLst>
          </p:cNvPr>
          <p:cNvPicPr>
            <a:picLocks noChangeAspect="1"/>
          </p:cNvPicPr>
          <p:nvPr/>
        </p:nvPicPr>
        <p:blipFill>
          <a:blip r:embed="rId3"/>
          <a:stretch>
            <a:fillRect/>
          </a:stretch>
        </p:blipFill>
        <p:spPr>
          <a:xfrm>
            <a:off x="643345" y="4689206"/>
            <a:ext cx="1189827" cy="1655990"/>
          </a:xfrm>
          <a:prstGeom prst="rect">
            <a:avLst/>
          </a:prstGeom>
        </p:spPr>
      </p:pic>
      <p:sp>
        <p:nvSpPr>
          <p:cNvPr id="19" name="四角形: 角を丸くする 18">
            <a:extLst>
              <a:ext uri="{FF2B5EF4-FFF2-40B4-BE49-F238E27FC236}">
                <a16:creationId xmlns:a16="http://schemas.microsoft.com/office/drawing/2014/main" id="{B351B837-0A78-3163-ED0C-396DA77C04F7}"/>
              </a:ext>
            </a:extLst>
          </p:cNvPr>
          <p:cNvSpPr/>
          <p:nvPr/>
        </p:nvSpPr>
        <p:spPr>
          <a:xfrm>
            <a:off x="7007551" y="2015860"/>
            <a:ext cx="4127619" cy="483227"/>
          </a:xfrm>
          <a:prstGeom prst="roundRect">
            <a:avLst>
              <a:gd name="adj" fmla="val 48305"/>
            </a:avLst>
          </a:prstGeom>
          <a:noFill/>
          <a:ln w="38100">
            <a:solidFill>
              <a:srgbClr val="00003E"/>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sz="1600" b="1" i="0" u="none" strike="noStrike" kern="0" cap="none" spc="0" normalizeH="0" baseline="0" noProof="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rPr>
              <a:t>想定インクリメンタルリーチ</a:t>
            </a:r>
          </a:p>
        </p:txBody>
      </p:sp>
      <p:sp>
        <p:nvSpPr>
          <p:cNvPr id="21" name="テキスト ボックス 20">
            <a:extLst>
              <a:ext uri="{FF2B5EF4-FFF2-40B4-BE49-F238E27FC236}">
                <a16:creationId xmlns:a16="http://schemas.microsoft.com/office/drawing/2014/main" id="{B05E3E9E-0653-0F1A-876E-8D3046464B2F}"/>
              </a:ext>
            </a:extLst>
          </p:cNvPr>
          <p:cNvSpPr txBox="1"/>
          <p:nvPr/>
        </p:nvSpPr>
        <p:spPr>
          <a:xfrm>
            <a:off x="8961189" y="4212678"/>
            <a:ext cx="614271" cy="400110"/>
          </a:xfrm>
          <a:prstGeom prst="rect">
            <a:avLst/>
          </a:prstGeom>
          <a:noFill/>
        </p:spPr>
        <p:txBody>
          <a:bodyPr wrap="none" rtlCol="0">
            <a:spAutoFit/>
          </a:bodyPr>
          <a:lstStyle/>
          <a:p>
            <a:r>
              <a:rPr kumimoji="1" lang="en-US" altLang="ja-JP" sz="2000" b="1">
                <a:solidFill>
                  <a:schemeClr val="tx1">
                    <a:lumMod val="65000"/>
                    <a:lumOff val="35000"/>
                  </a:schemeClr>
                </a:solidFill>
                <a:latin typeface="メイリオ" panose="020B0604030504040204" pitchFamily="50" charset="-128"/>
                <a:ea typeface="メイリオ" panose="020B0604030504040204" pitchFamily="50" charset="-128"/>
              </a:rPr>
              <a:t>5</a:t>
            </a:r>
            <a:r>
              <a:rPr kumimoji="1" lang="ja-JP" altLang="en-US" sz="2000" b="1">
                <a:solidFill>
                  <a:schemeClr val="tx1">
                    <a:lumMod val="65000"/>
                    <a:lumOff val="35000"/>
                  </a:schemeClr>
                </a:solidFill>
                <a:latin typeface="メイリオ" panose="020B0604030504040204" pitchFamily="50" charset="-128"/>
                <a:ea typeface="メイリオ" panose="020B0604030504040204" pitchFamily="50" charset="-128"/>
              </a:rPr>
              <a:t>％</a:t>
            </a:r>
          </a:p>
        </p:txBody>
      </p:sp>
      <p:sp>
        <p:nvSpPr>
          <p:cNvPr id="22" name="テキスト ボックス 21">
            <a:extLst>
              <a:ext uri="{FF2B5EF4-FFF2-40B4-BE49-F238E27FC236}">
                <a16:creationId xmlns:a16="http://schemas.microsoft.com/office/drawing/2014/main" id="{D8C1E2F2-88C1-274A-365D-3E5085632816}"/>
              </a:ext>
            </a:extLst>
          </p:cNvPr>
          <p:cNvSpPr txBox="1"/>
          <p:nvPr/>
        </p:nvSpPr>
        <p:spPr>
          <a:xfrm>
            <a:off x="7722048" y="4212678"/>
            <a:ext cx="787395" cy="400110"/>
          </a:xfrm>
          <a:prstGeom prst="rect">
            <a:avLst/>
          </a:prstGeom>
          <a:noFill/>
        </p:spPr>
        <p:txBody>
          <a:bodyPr wrap="none" rtlCol="0">
            <a:spAutoFit/>
          </a:bodyPr>
          <a:lstStyle/>
          <a:p>
            <a:r>
              <a:rPr kumimoji="1" lang="en-US" altLang="ja-JP" sz="2000" b="1">
                <a:solidFill>
                  <a:schemeClr val="tx1">
                    <a:lumMod val="65000"/>
                    <a:lumOff val="35000"/>
                  </a:schemeClr>
                </a:solidFill>
                <a:latin typeface="メイリオ" panose="020B0604030504040204" pitchFamily="50" charset="-128"/>
                <a:ea typeface="メイリオ" panose="020B0604030504040204" pitchFamily="50" charset="-128"/>
              </a:rPr>
              <a:t>47</a:t>
            </a:r>
            <a:r>
              <a:rPr kumimoji="1" lang="ja-JP" altLang="en-US" sz="2000" b="1">
                <a:solidFill>
                  <a:schemeClr val="tx1">
                    <a:lumMod val="65000"/>
                    <a:lumOff val="35000"/>
                  </a:schemeClr>
                </a:solidFill>
                <a:latin typeface="メイリオ" panose="020B0604030504040204" pitchFamily="50" charset="-128"/>
                <a:ea typeface="メイリオ" panose="020B0604030504040204" pitchFamily="50" charset="-128"/>
              </a:rPr>
              <a:t>％</a:t>
            </a:r>
          </a:p>
        </p:txBody>
      </p:sp>
      <p:sp>
        <p:nvSpPr>
          <p:cNvPr id="23" name="テキスト ボックス 22">
            <a:extLst>
              <a:ext uri="{FF2B5EF4-FFF2-40B4-BE49-F238E27FC236}">
                <a16:creationId xmlns:a16="http://schemas.microsoft.com/office/drawing/2014/main" id="{80F6B443-A057-86F7-CF07-472AC92C2D6D}"/>
              </a:ext>
            </a:extLst>
          </p:cNvPr>
          <p:cNvSpPr txBox="1"/>
          <p:nvPr/>
        </p:nvSpPr>
        <p:spPr>
          <a:xfrm>
            <a:off x="10043501" y="4212678"/>
            <a:ext cx="787395" cy="400110"/>
          </a:xfrm>
          <a:prstGeom prst="rect">
            <a:avLst/>
          </a:prstGeom>
          <a:noFill/>
        </p:spPr>
        <p:txBody>
          <a:bodyPr wrap="none" rtlCol="0">
            <a:spAutoFit/>
          </a:bodyPr>
          <a:lstStyle/>
          <a:p>
            <a:r>
              <a:rPr kumimoji="1" lang="en-US" altLang="ja-JP" sz="2000" b="1">
                <a:solidFill>
                  <a:schemeClr val="tx1">
                    <a:lumMod val="65000"/>
                    <a:lumOff val="35000"/>
                  </a:schemeClr>
                </a:solidFill>
                <a:latin typeface="メイリオ" panose="020B0604030504040204" pitchFamily="50" charset="-128"/>
                <a:ea typeface="メイリオ" panose="020B0604030504040204" pitchFamily="50" charset="-128"/>
              </a:rPr>
              <a:t>48</a:t>
            </a:r>
            <a:r>
              <a:rPr kumimoji="1" lang="ja-JP" altLang="en-US" sz="2000" b="1">
                <a:solidFill>
                  <a:schemeClr val="tx1">
                    <a:lumMod val="65000"/>
                    <a:lumOff val="35000"/>
                  </a:schemeClr>
                </a:solidFill>
                <a:latin typeface="メイリオ" panose="020B0604030504040204" pitchFamily="50" charset="-128"/>
                <a:ea typeface="メイリオ" panose="020B0604030504040204" pitchFamily="50" charset="-128"/>
              </a:rPr>
              <a:t>％</a:t>
            </a:r>
          </a:p>
        </p:txBody>
      </p:sp>
      <p:sp>
        <p:nvSpPr>
          <p:cNvPr id="27" name="テキスト ボックス 26">
            <a:extLst>
              <a:ext uri="{FF2B5EF4-FFF2-40B4-BE49-F238E27FC236}">
                <a16:creationId xmlns:a16="http://schemas.microsoft.com/office/drawing/2014/main" id="{C3E6F670-F1AD-6C96-D862-68661DE1525B}"/>
              </a:ext>
            </a:extLst>
          </p:cNvPr>
          <p:cNvSpPr txBox="1"/>
          <p:nvPr/>
        </p:nvSpPr>
        <p:spPr>
          <a:xfrm>
            <a:off x="6658704" y="3214034"/>
            <a:ext cx="2609620" cy="369332"/>
          </a:xfrm>
          <a:prstGeom prst="rect">
            <a:avLst/>
          </a:prstGeom>
          <a:noFill/>
        </p:spPr>
        <p:txBody>
          <a:bodyPr wrap="square" lIns="91440" tIns="45720" rIns="91440" bIns="45720" anchor="t">
            <a:spAutoFit/>
          </a:bodyPr>
          <a:lstStyle/>
          <a:p>
            <a:pPr algn="ctr"/>
            <a:r>
              <a:rPr kumimoji="1" lang="en-US" altLang="ja-JP" b="1">
                <a:solidFill>
                  <a:schemeClr val="tx1">
                    <a:lumMod val="65000"/>
                    <a:lumOff val="35000"/>
                  </a:schemeClr>
                </a:solidFill>
                <a:latin typeface="メイリオ"/>
                <a:ea typeface="メイリオ"/>
              </a:rPr>
              <a:t>LINE</a:t>
            </a:r>
            <a:r>
              <a:rPr lang="ja-JP" altLang="en-US" b="1">
                <a:solidFill>
                  <a:schemeClr val="tx1">
                    <a:lumMod val="65000"/>
                    <a:lumOff val="35000"/>
                  </a:schemeClr>
                </a:solidFill>
                <a:latin typeface="メイリオ"/>
                <a:ea typeface="メイリオ"/>
              </a:rPr>
              <a:t> </a:t>
            </a:r>
            <a:r>
              <a:rPr kumimoji="1" lang="en-US" altLang="ja-JP" b="1">
                <a:solidFill>
                  <a:schemeClr val="tx1">
                    <a:lumMod val="65000"/>
                    <a:lumOff val="35000"/>
                  </a:schemeClr>
                </a:solidFill>
                <a:latin typeface="メイリオ"/>
                <a:ea typeface="メイリオ"/>
              </a:rPr>
              <a:t>NEWS </a:t>
            </a:r>
            <a:r>
              <a:rPr lang="en-US" altLang="ja-JP" b="1">
                <a:solidFill>
                  <a:schemeClr val="tx1">
                    <a:lumMod val="65000"/>
                    <a:lumOff val="35000"/>
                  </a:schemeClr>
                </a:solidFill>
                <a:latin typeface="メイリオ"/>
                <a:ea typeface="メイリオ"/>
              </a:rPr>
              <a:t>Top</a:t>
            </a:r>
            <a:r>
              <a:rPr kumimoji="1" lang="en-US" altLang="ja-JP" b="1">
                <a:solidFill>
                  <a:schemeClr val="tx1">
                    <a:lumMod val="65000"/>
                    <a:lumOff val="35000"/>
                  </a:schemeClr>
                </a:solidFill>
                <a:latin typeface="メイリオ"/>
                <a:ea typeface="メイリオ"/>
              </a:rPr>
              <a:t> </a:t>
            </a:r>
            <a:r>
              <a:rPr lang="en-US" altLang="ja-JP" b="1">
                <a:solidFill>
                  <a:schemeClr val="tx1">
                    <a:lumMod val="65000"/>
                    <a:lumOff val="35000"/>
                  </a:schemeClr>
                </a:solidFill>
                <a:latin typeface="メイリオ"/>
                <a:ea typeface="メイリオ"/>
              </a:rPr>
              <a:t>Ad</a:t>
            </a:r>
          </a:p>
        </p:txBody>
      </p:sp>
      <p:sp>
        <p:nvSpPr>
          <p:cNvPr id="30" name="テキスト ボックス 29">
            <a:extLst>
              <a:ext uri="{FF2B5EF4-FFF2-40B4-BE49-F238E27FC236}">
                <a16:creationId xmlns:a16="http://schemas.microsoft.com/office/drawing/2014/main" id="{B20597D2-563A-E052-4725-25A9EBAC3BD2}"/>
              </a:ext>
            </a:extLst>
          </p:cNvPr>
          <p:cNvSpPr txBox="1"/>
          <p:nvPr/>
        </p:nvSpPr>
        <p:spPr>
          <a:xfrm>
            <a:off x="9903397" y="3225609"/>
            <a:ext cx="1899978" cy="369332"/>
          </a:xfrm>
          <a:prstGeom prst="rect">
            <a:avLst/>
          </a:prstGeom>
          <a:noFill/>
        </p:spPr>
        <p:txBody>
          <a:bodyPr wrap="square">
            <a:spAutoFit/>
          </a:bodyPr>
          <a:lstStyle/>
          <a:p>
            <a:pPr algn="ctr"/>
            <a:r>
              <a:rPr lang="ja-JP" altLang="en-US" b="1">
                <a:solidFill>
                  <a:schemeClr val="tx1">
                    <a:lumMod val="65000"/>
                    <a:lumOff val="35000"/>
                  </a:schemeClr>
                </a:solidFill>
                <a:latin typeface="メイリオ" panose="020B0604030504040204" pitchFamily="50" charset="-128"/>
                <a:ea typeface="メイリオ" panose="020B0604030504040204" pitchFamily="50" charset="-128"/>
              </a:rPr>
              <a:t>ブランドパネル</a:t>
            </a:r>
            <a:endParaRPr lang="en-US" altLang="ja-JP" b="1">
              <a:solidFill>
                <a:schemeClr val="tx1">
                  <a:lumMod val="65000"/>
                  <a:lumOff val="35000"/>
                </a:schemeClr>
              </a:solidFill>
              <a:latin typeface="メイリオ" panose="020B0604030504040204" pitchFamily="50" charset="-128"/>
              <a:ea typeface="メイリオ" panose="020B0604030504040204" pitchFamily="50" charset="-128"/>
            </a:endParaRPr>
          </a:p>
        </p:txBody>
      </p:sp>
      <p:sp>
        <p:nvSpPr>
          <p:cNvPr id="31" name="テキスト ボックス 30">
            <a:extLst>
              <a:ext uri="{FF2B5EF4-FFF2-40B4-BE49-F238E27FC236}">
                <a16:creationId xmlns:a16="http://schemas.microsoft.com/office/drawing/2014/main" id="{986D2601-CD00-5E51-9C04-59025FEB96FB}"/>
              </a:ext>
            </a:extLst>
          </p:cNvPr>
          <p:cNvSpPr txBox="1"/>
          <p:nvPr/>
        </p:nvSpPr>
        <p:spPr>
          <a:xfrm>
            <a:off x="6393044" y="5958202"/>
            <a:ext cx="5578823" cy="523220"/>
          </a:xfrm>
          <a:prstGeom prst="rect">
            <a:avLst/>
          </a:prstGeom>
          <a:noFill/>
        </p:spPr>
        <p:txBody>
          <a:bodyPr wrap="square">
            <a:spAutoFit/>
          </a:bodyPr>
          <a:lstStyle/>
          <a:p>
            <a:r>
              <a:rPr kumimoji="1" lang="ja-JP" altLang="en-US" sz="2800" b="1" dirty="0">
                <a:solidFill>
                  <a:schemeClr val="tx2">
                    <a:lumMod val="50000"/>
                    <a:lumOff val="50000"/>
                  </a:schemeClr>
                </a:solidFill>
                <a:latin typeface="メイリオ" panose="020B0604030504040204" pitchFamily="50" charset="-128"/>
                <a:ea typeface="メイリオ" panose="020B0604030504040204" pitchFamily="50" charset="-128"/>
              </a:rPr>
              <a:t>想定リーチ数：</a:t>
            </a:r>
            <a:r>
              <a:rPr kumimoji="1" lang="en-US" altLang="ja-JP" sz="2800" b="1" dirty="0">
                <a:solidFill>
                  <a:schemeClr val="tx2">
                    <a:lumMod val="50000"/>
                    <a:lumOff val="50000"/>
                  </a:schemeClr>
                </a:solidFill>
                <a:latin typeface="メイリオ" panose="020B0604030504040204" pitchFamily="50" charset="-128"/>
                <a:ea typeface="メイリオ" panose="020B0604030504040204" pitchFamily="50" charset="-128"/>
              </a:rPr>
              <a:t>2,058</a:t>
            </a:r>
            <a:r>
              <a:rPr lang="ja-JP" altLang="en-US" sz="2800" b="1" dirty="0">
                <a:solidFill>
                  <a:schemeClr val="tx2">
                    <a:lumMod val="50000"/>
                    <a:lumOff val="50000"/>
                  </a:schemeClr>
                </a:solidFill>
                <a:latin typeface="メイリオ" panose="020B0604030504040204" pitchFamily="50" charset="-128"/>
                <a:ea typeface="メイリオ" panose="020B0604030504040204" pitchFamily="50" charset="-128"/>
              </a:rPr>
              <a:t>万</a:t>
            </a:r>
            <a:r>
              <a:rPr lang="en-US" altLang="ja-JP" sz="2800" b="1" dirty="0">
                <a:solidFill>
                  <a:schemeClr val="tx2">
                    <a:lumMod val="50000"/>
                    <a:lumOff val="50000"/>
                  </a:schemeClr>
                </a:solidFill>
                <a:latin typeface="メイリオ" panose="020B0604030504040204" pitchFamily="50" charset="-128"/>
                <a:ea typeface="メイリオ" panose="020B0604030504040204" pitchFamily="50" charset="-128"/>
              </a:rPr>
              <a:t>v</a:t>
            </a:r>
            <a:r>
              <a:rPr lang="ja-JP" altLang="en-US" sz="2800" b="1" dirty="0">
                <a:solidFill>
                  <a:schemeClr val="tx2">
                    <a:lumMod val="50000"/>
                    <a:lumOff val="50000"/>
                  </a:schemeClr>
                </a:solidFill>
                <a:latin typeface="メイリオ" panose="020B0604030504040204" pitchFamily="50" charset="-128"/>
                <a:ea typeface="メイリオ" panose="020B0604030504040204" pitchFamily="50" charset="-128"/>
              </a:rPr>
              <a:t>リーチ</a:t>
            </a:r>
            <a:endParaRPr kumimoji="1" lang="ja-JP" altLang="en-US" sz="2800" b="1" dirty="0">
              <a:solidFill>
                <a:schemeClr val="tx2">
                  <a:lumMod val="50000"/>
                  <a:lumOff val="50000"/>
                </a:schemeClr>
              </a:solidFill>
              <a:latin typeface="メイリオ" panose="020B0604030504040204" pitchFamily="50" charset="-128"/>
              <a:ea typeface="メイリオ" panose="020B0604030504040204" pitchFamily="50" charset="-128"/>
            </a:endParaRPr>
          </a:p>
        </p:txBody>
      </p:sp>
      <p:sp>
        <p:nvSpPr>
          <p:cNvPr id="7" name="タイトル 1">
            <a:extLst>
              <a:ext uri="{FF2B5EF4-FFF2-40B4-BE49-F238E27FC236}">
                <a16:creationId xmlns:a16="http://schemas.microsoft.com/office/drawing/2014/main" id="{446897F7-E1EF-0281-AEA4-B41CC234776A}"/>
              </a:ext>
            </a:extLst>
          </p:cNvPr>
          <p:cNvSpPr>
            <a:spLocks noGrp="1"/>
          </p:cNvSpPr>
          <p:nvPr>
            <p:ph type="ctrTitle"/>
          </p:nvPr>
        </p:nvSpPr>
        <p:spPr>
          <a:xfrm>
            <a:off x="587376" y="583184"/>
            <a:ext cx="11014607" cy="564262"/>
          </a:xfrm>
        </p:spPr>
        <p:txBody>
          <a:bodyPr/>
          <a:lstStyle/>
          <a:p>
            <a:r>
              <a:rPr lang="ja-JP" altLang="en-US"/>
              <a:t>ブランドパネルとのクロスユースでリーチ拡大</a:t>
            </a:r>
            <a:endParaRPr kumimoji="1" lang="ja-JP" altLang="en-US"/>
          </a:p>
        </p:txBody>
      </p:sp>
      <p:pic>
        <p:nvPicPr>
          <p:cNvPr id="4" name="図 3" descr="グラフィカル ユーザー インターフェイス, アプリケーション&#10;&#10;AI 生成コンテンツは間違っている可能性があります。">
            <a:extLst>
              <a:ext uri="{FF2B5EF4-FFF2-40B4-BE49-F238E27FC236}">
                <a16:creationId xmlns:a16="http://schemas.microsoft.com/office/drawing/2014/main" id="{A61E5D57-F35F-7E26-DF49-83A3BEAB2F35}"/>
              </a:ext>
            </a:extLst>
          </p:cNvPr>
          <p:cNvPicPr>
            <a:picLocks noChangeAspect="1"/>
          </p:cNvPicPr>
          <p:nvPr/>
        </p:nvPicPr>
        <p:blipFill>
          <a:blip r:embed="rId4"/>
          <a:stretch>
            <a:fillRect/>
          </a:stretch>
        </p:blipFill>
        <p:spPr>
          <a:xfrm>
            <a:off x="666750" y="2733675"/>
            <a:ext cx="1152525" cy="1514475"/>
          </a:xfrm>
          <a:prstGeom prst="rect">
            <a:avLst/>
          </a:prstGeom>
        </p:spPr>
      </p:pic>
      <p:sp>
        <p:nvSpPr>
          <p:cNvPr id="5" name="テキスト ボックス 4">
            <a:extLst>
              <a:ext uri="{FF2B5EF4-FFF2-40B4-BE49-F238E27FC236}">
                <a16:creationId xmlns:a16="http://schemas.microsoft.com/office/drawing/2014/main" id="{E2E632D1-F22A-2689-EC5C-04E73D4EA684}"/>
              </a:ext>
            </a:extLst>
          </p:cNvPr>
          <p:cNvSpPr txBox="1"/>
          <p:nvPr/>
        </p:nvSpPr>
        <p:spPr>
          <a:xfrm>
            <a:off x="1707527" y="6423996"/>
            <a:ext cx="7008455" cy="415498"/>
          </a:xfrm>
          <a:prstGeom prst="rect">
            <a:avLst/>
          </a:prstGeom>
          <a:noFill/>
        </p:spPr>
        <p:txBody>
          <a:bodyPr wrap="square">
            <a:spAutoFit/>
          </a:bodyPr>
          <a:lstStyle/>
          <a:p>
            <a:r>
              <a:rPr lang="en-US" altLang="ja-JP" sz="1050" dirty="0">
                <a:latin typeface="メイリオ" panose="020B0604030504040204" pitchFamily="50" charset="-128"/>
                <a:ea typeface="メイリオ" panose="020B0604030504040204" pitchFamily="50" charset="-128"/>
              </a:rPr>
              <a:t>※2024</a:t>
            </a:r>
            <a:r>
              <a:rPr lang="ja-JP" altLang="en-US" sz="1050" dirty="0">
                <a:latin typeface="メイリオ" panose="020B0604030504040204" pitchFamily="50" charset="-128"/>
                <a:ea typeface="メイリオ" panose="020B0604030504040204" pitchFamily="50" charset="-128"/>
              </a:rPr>
              <a:t>年の配信実績を基にシミュレート</a:t>
            </a:r>
            <a:endParaRPr lang="en-US" altLang="ja-JP" sz="1050" dirty="0">
              <a:latin typeface="メイリオ" panose="020B0604030504040204" pitchFamily="50" charset="-128"/>
              <a:ea typeface="メイリオ" panose="020B0604030504040204" pitchFamily="50" charset="-128"/>
            </a:endParaRPr>
          </a:p>
          <a:p>
            <a:r>
              <a:rPr lang="en-US" altLang="ja-JP" sz="1050" dirty="0">
                <a:latin typeface="メイリオ" panose="020B0604030504040204" pitchFamily="50" charset="-128"/>
                <a:ea typeface="メイリオ" panose="020B0604030504040204" pitchFamily="50" charset="-128"/>
              </a:rPr>
              <a:t>※</a:t>
            </a:r>
            <a:r>
              <a:rPr lang="ja-JP" altLang="en-US" sz="1050" dirty="0">
                <a:latin typeface="メイリオ" panose="020B0604030504040204" pitchFamily="50" charset="-128"/>
                <a:ea typeface="メイリオ" panose="020B0604030504040204" pitchFamily="50" charset="-128"/>
              </a:rPr>
              <a:t>リーチ数と</a:t>
            </a:r>
            <a:r>
              <a:rPr lang="en-US" altLang="ja-JP" sz="1050" dirty="0" err="1">
                <a:latin typeface="メイリオ" panose="020B0604030504040204" pitchFamily="50" charset="-128"/>
                <a:ea typeface="メイリオ" panose="020B0604030504040204" pitchFamily="50" charset="-128"/>
              </a:rPr>
              <a:t>vCPM</a:t>
            </a:r>
            <a:r>
              <a:rPr lang="ja-JP" altLang="en-US" sz="1050" dirty="0">
                <a:latin typeface="メイリオ" panose="020B0604030504040204" pitchFamily="50" charset="-128"/>
                <a:ea typeface="メイリオ" panose="020B0604030504040204" pitchFamily="50" charset="-128"/>
              </a:rPr>
              <a:t>は想定値となります。実際の配信時に変動する可能性がありますのでご注意ください。</a:t>
            </a:r>
            <a:endParaRPr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9125369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B286C3-ADA2-1680-DC88-4A4DECE10085}"/>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4E404CC5-C583-0101-2654-C2C85AFED2F3}"/>
              </a:ext>
            </a:extLst>
          </p:cNvPr>
          <p:cNvSpPr>
            <a:spLocks noGrp="1"/>
          </p:cNvSpPr>
          <p:nvPr>
            <p:ph type="body" sz="quarter" idx="11"/>
          </p:nvPr>
        </p:nvSpPr>
        <p:spPr>
          <a:xfrm>
            <a:off x="587375" y="2468880"/>
            <a:ext cx="11017250" cy="1738172"/>
          </a:xfrm>
        </p:spPr>
        <p:txBody>
          <a:bodyPr/>
          <a:lstStyle/>
          <a:p>
            <a:r>
              <a:rPr lang="en-US" altLang="ja-JP"/>
              <a:t>Appendix</a:t>
            </a:r>
          </a:p>
          <a:p>
            <a:r>
              <a:rPr lang="en-US" altLang="ja-JP">
                <a:solidFill>
                  <a:srgbClr val="00003E"/>
                </a:solidFill>
                <a:latin typeface="Meiryo"/>
                <a:ea typeface="Meiryo"/>
              </a:rPr>
              <a:t>LINE</a:t>
            </a:r>
            <a:r>
              <a:rPr lang="ja-JP">
                <a:solidFill>
                  <a:srgbClr val="00003E"/>
                </a:solidFill>
                <a:latin typeface="Meiryo"/>
                <a:ea typeface="Meiryo"/>
              </a:rPr>
              <a:t> </a:t>
            </a:r>
            <a:r>
              <a:rPr lang="en-US" altLang="ja-JP">
                <a:solidFill>
                  <a:srgbClr val="00003E"/>
                </a:solidFill>
                <a:latin typeface="Meiryo"/>
                <a:ea typeface="Meiryo"/>
              </a:rPr>
              <a:t>NEWS</a:t>
            </a:r>
            <a:r>
              <a:rPr lang="ja-JP" altLang="en-US">
                <a:latin typeface="Meiryo"/>
                <a:ea typeface="Meiryo"/>
              </a:rPr>
              <a:t> メディア媒体情報</a:t>
            </a:r>
            <a:endParaRPr lang="en-US" altLang="ja-JP">
              <a:latin typeface="Meiryo"/>
              <a:ea typeface="Meiryo"/>
            </a:endParaRPr>
          </a:p>
        </p:txBody>
      </p:sp>
    </p:spTree>
    <p:extLst>
      <p:ext uri="{BB962C8B-B14F-4D97-AF65-F5344CB8AC3E}">
        <p14:creationId xmlns:p14="http://schemas.microsoft.com/office/powerpoint/2010/main" val="1990130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DC063-558B-6DF0-B435-ED1273D0D8C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E9F9414-8FDB-2D25-1779-5431ABD50D67}"/>
              </a:ext>
            </a:extLst>
          </p:cNvPr>
          <p:cNvSpPr>
            <a:spLocks noGrp="1"/>
          </p:cNvSpPr>
          <p:nvPr>
            <p:ph type="ctrTitle"/>
          </p:nvPr>
        </p:nvSpPr>
        <p:spPr>
          <a:xfrm>
            <a:off x="587375" y="582613"/>
            <a:ext cx="11014075" cy="565150"/>
          </a:xfrm>
        </p:spPr>
        <p:txBody>
          <a:bodyPr/>
          <a:lstStyle/>
          <a:p>
            <a:r>
              <a:rPr lang="en-US" altLang="ja-JP"/>
              <a:t>LINE NEWS</a:t>
            </a:r>
            <a:r>
              <a:rPr lang="ja-JP" altLang="en-US"/>
              <a:t>ユーザー属性と利用シーン</a:t>
            </a:r>
          </a:p>
        </p:txBody>
      </p:sp>
      <p:sp>
        <p:nvSpPr>
          <p:cNvPr id="38" name="テキスト プレースホルダー 37">
            <a:extLst>
              <a:ext uri="{FF2B5EF4-FFF2-40B4-BE49-F238E27FC236}">
                <a16:creationId xmlns:a16="http://schemas.microsoft.com/office/drawing/2014/main" id="{56D0A939-96A9-A104-7F02-DDEB61366FA8}"/>
              </a:ext>
            </a:extLst>
          </p:cNvPr>
          <p:cNvSpPr>
            <a:spLocks noGrp="1"/>
          </p:cNvSpPr>
          <p:nvPr>
            <p:ph type="body" sz="quarter" idx="10"/>
          </p:nvPr>
        </p:nvSpPr>
        <p:spPr/>
        <p:txBody>
          <a:bodyPr/>
          <a:lstStyle/>
          <a:p>
            <a:r>
              <a:rPr lang="ja-JP" altLang="en-US" dirty="0">
                <a:latin typeface="メイリオ" panose="020B0604030504040204" pitchFamily="50" charset="-128"/>
                <a:ea typeface="メイリオ" panose="020B0604030504040204" pitchFamily="50" charset="-128"/>
              </a:rPr>
              <a:t>職業別では、会社員・公務員が最も多く、パート・アルバイト、専業主婦</a:t>
            </a:r>
            <a:r>
              <a:rPr lang="en-US" altLang="ja-JP" dirty="0">
                <a:latin typeface="メイリオ" panose="020B0604030504040204" pitchFamily="50" charset="-128"/>
                <a:ea typeface="メイリオ" panose="020B0604030504040204" pitchFamily="50" charset="-128"/>
              </a:rPr>
              <a:t>/</a:t>
            </a:r>
            <a:r>
              <a:rPr lang="ja-JP" altLang="en-US" dirty="0">
                <a:latin typeface="メイリオ" panose="020B0604030504040204" pitchFamily="50" charset="-128"/>
                <a:ea typeface="メイリオ" panose="020B0604030504040204" pitchFamily="50" charset="-128"/>
              </a:rPr>
              <a:t>主夫、学⽣と続きます。</a:t>
            </a:r>
            <a:endParaRPr lang="en-US" altLang="ja-JP" dirty="0">
              <a:latin typeface="メイリオ" panose="020B0604030504040204" pitchFamily="50" charset="-128"/>
              <a:ea typeface="メイリオ" panose="020B0604030504040204" pitchFamily="50" charset="-128"/>
            </a:endParaRPr>
          </a:p>
          <a:p>
            <a:r>
              <a:rPr lang="ja-JP" altLang="en-US" dirty="0">
                <a:latin typeface="メイリオ" panose="020B0604030504040204" pitchFamily="50" charset="-128"/>
                <a:ea typeface="メイリオ" panose="020B0604030504040204" pitchFamily="50" charset="-128"/>
                <a:cs typeface="Arial"/>
              </a:rPr>
              <a:t>興味のあるニュースジャンルは、エンタメが最も多く、次いでグルメ、ファッションなど、</a:t>
            </a:r>
            <a:endParaRPr lang="en-US" altLang="ja-JP" dirty="0">
              <a:latin typeface="メイリオ" panose="020B0604030504040204" pitchFamily="50" charset="-128"/>
              <a:ea typeface="メイリオ" panose="020B0604030504040204" pitchFamily="50" charset="-128"/>
              <a:cs typeface="Arial"/>
            </a:endParaRPr>
          </a:p>
          <a:p>
            <a:r>
              <a:rPr lang="ja-JP" altLang="en-US" dirty="0">
                <a:latin typeface="メイリオ" panose="020B0604030504040204" pitchFamily="50" charset="-128"/>
                <a:ea typeface="メイリオ" panose="020B0604030504040204" pitchFamily="50" charset="-128"/>
                <a:cs typeface="Arial"/>
              </a:rPr>
              <a:t>暮らしに関係のあるジャンルへ興味が高い傾向にあります。</a:t>
            </a:r>
            <a:endParaRPr lang="en-US" altLang="ja-JP" dirty="0">
              <a:latin typeface="メイリオ" panose="020B0604030504040204" pitchFamily="50" charset="-128"/>
              <a:ea typeface="メイリオ" panose="020B0604030504040204" pitchFamily="50" charset="-128"/>
              <a:cs typeface="Arial"/>
            </a:endParaRPr>
          </a:p>
          <a:p>
            <a:endParaRPr lang="ja-JP" altLang="en-US" dirty="0">
              <a:latin typeface="メイリオ" panose="020B0604030504040204" pitchFamily="50" charset="-128"/>
              <a:ea typeface="メイリオ" panose="020B0604030504040204" pitchFamily="50" charset="-128"/>
            </a:endParaRPr>
          </a:p>
        </p:txBody>
      </p:sp>
      <p:sp>
        <p:nvSpPr>
          <p:cNvPr id="39" name="テキスト ボックス 8">
            <a:extLst>
              <a:ext uri="{FF2B5EF4-FFF2-40B4-BE49-F238E27FC236}">
                <a16:creationId xmlns:a16="http://schemas.microsoft.com/office/drawing/2014/main" id="{81AC5241-90EF-EF1F-ADE6-F319E8BDF52B}"/>
              </a:ext>
            </a:extLst>
          </p:cNvPr>
          <p:cNvSpPr txBox="1"/>
          <p:nvPr/>
        </p:nvSpPr>
        <p:spPr>
          <a:xfrm>
            <a:off x="623392" y="2303011"/>
            <a:ext cx="3676465"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ja-JP" altLang="en-US" b="1">
                <a:solidFill>
                  <a:schemeClr val="tx1">
                    <a:lumMod val="75000"/>
                    <a:lumOff val="25000"/>
                  </a:schemeClr>
                </a:solidFill>
                <a:latin typeface="メイリオ" panose="020B0604030504040204" pitchFamily="50" charset="-128"/>
                <a:ea typeface="メイリオ" panose="020B0604030504040204" pitchFamily="50" charset="-128"/>
                <a:cs typeface="Arial"/>
              </a:rPr>
              <a:t>職業別比率</a:t>
            </a:r>
          </a:p>
        </p:txBody>
      </p:sp>
      <p:sp>
        <p:nvSpPr>
          <p:cNvPr id="40" name="テキスト ボックス 8">
            <a:extLst>
              <a:ext uri="{FF2B5EF4-FFF2-40B4-BE49-F238E27FC236}">
                <a16:creationId xmlns:a16="http://schemas.microsoft.com/office/drawing/2014/main" id="{0CC23C6D-B4B5-61EF-678E-665A4E3ED799}"/>
              </a:ext>
            </a:extLst>
          </p:cNvPr>
          <p:cNvSpPr txBox="1"/>
          <p:nvPr/>
        </p:nvSpPr>
        <p:spPr>
          <a:xfrm>
            <a:off x="6616075" y="2303011"/>
            <a:ext cx="3676465"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ja-JP" altLang="en-US" b="1" dirty="0">
                <a:solidFill>
                  <a:schemeClr val="tx1">
                    <a:lumMod val="75000"/>
                    <a:lumOff val="25000"/>
                  </a:schemeClr>
                </a:solidFill>
                <a:latin typeface="メイリオ" panose="020B0604030504040204" pitchFamily="50" charset="-128"/>
                <a:ea typeface="メイリオ" panose="020B0604030504040204" pitchFamily="50" charset="-128"/>
                <a:cs typeface="Arial"/>
              </a:rPr>
              <a:t>興味のあるニュースジャンル</a:t>
            </a:r>
          </a:p>
        </p:txBody>
      </p:sp>
      <p:sp>
        <p:nvSpPr>
          <p:cNvPr id="41" name="正方形/長方形 40">
            <a:extLst>
              <a:ext uri="{FF2B5EF4-FFF2-40B4-BE49-F238E27FC236}">
                <a16:creationId xmlns:a16="http://schemas.microsoft.com/office/drawing/2014/main" id="{3020E1AD-1F59-1098-9DF4-F0F407833B93}"/>
              </a:ext>
            </a:extLst>
          </p:cNvPr>
          <p:cNvSpPr/>
          <p:nvPr/>
        </p:nvSpPr>
        <p:spPr>
          <a:xfrm>
            <a:off x="394678" y="6410347"/>
            <a:ext cx="4128053" cy="415498"/>
          </a:xfrm>
          <a:prstGeom prst="rect">
            <a:avLst/>
          </a:prstGeom>
        </p:spPr>
        <p:txBody>
          <a:bodyPr wrap="none">
            <a:spAutoFit/>
          </a:bodyPr>
          <a:lstStyle/>
          <a:p>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データ出典：スマートアンサー調査</a:t>
            </a:r>
            <a:endPar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endParaRPr>
          </a:p>
          <a:p>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2021</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年</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10</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月実施</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全国</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15</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59</a:t>
            </a:r>
            <a:r>
              <a:rPr lang="ja-JP" altLang="en-US" sz="1050">
                <a:solidFill>
                  <a:schemeClr val="tx1">
                    <a:lumMod val="75000"/>
                    <a:lumOff val="25000"/>
                  </a:schemeClr>
                </a:solidFill>
                <a:latin typeface="メイリオ" panose="020B0604030504040204" pitchFamily="50" charset="-128"/>
                <a:ea typeface="メイリオ" panose="020B0604030504040204" pitchFamily="50" charset="-128"/>
                <a:cs typeface="Arial"/>
              </a:rPr>
              <a:t>歳の男女を対象 サンプル数</a:t>
            </a:r>
            <a:r>
              <a:rPr lang="en-US" altLang="ja-JP" sz="1050">
                <a:solidFill>
                  <a:schemeClr val="tx1">
                    <a:lumMod val="75000"/>
                    <a:lumOff val="25000"/>
                  </a:schemeClr>
                </a:solidFill>
                <a:latin typeface="メイリオ" panose="020B0604030504040204" pitchFamily="50" charset="-128"/>
                <a:ea typeface="メイリオ" panose="020B0604030504040204" pitchFamily="50" charset="-128"/>
                <a:cs typeface="Arial"/>
              </a:rPr>
              <a:t>498)</a:t>
            </a:r>
            <a:endParaRPr lang="ja-JP" altLang="en-US" sz="2800">
              <a:latin typeface="メイリオ" panose="020B0604030504040204" pitchFamily="50" charset="-128"/>
              <a:ea typeface="メイリオ" panose="020B0604030504040204" pitchFamily="50" charset="-128"/>
            </a:endParaRPr>
          </a:p>
        </p:txBody>
      </p:sp>
      <p:sp>
        <p:nvSpPr>
          <p:cNvPr id="42" name="正方形/長方形 41">
            <a:extLst>
              <a:ext uri="{FF2B5EF4-FFF2-40B4-BE49-F238E27FC236}">
                <a16:creationId xmlns:a16="http://schemas.microsoft.com/office/drawing/2014/main" id="{151779FD-35F9-EEC2-A732-C839989CBB29}"/>
              </a:ext>
            </a:extLst>
          </p:cNvPr>
          <p:cNvSpPr/>
          <p:nvPr/>
        </p:nvSpPr>
        <p:spPr>
          <a:xfrm>
            <a:off x="6500319" y="2816434"/>
            <a:ext cx="1726576" cy="1510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43" name="テキスト ボックス 42">
            <a:extLst>
              <a:ext uri="{FF2B5EF4-FFF2-40B4-BE49-F238E27FC236}">
                <a16:creationId xmlns:a16="http://schemas.microsoft.com/office/drawing/2014/main" id="{C57F3CDE-F0AF-F9ED-2EA8-C636972EA8E8}"/>
              </a:ext>
            </a:extLst>
          </p:cNvPr>
          <p:cNvSpPr txBox="1"/>
          <p:nvPr/>
        </p:nvSpPr>
        <p:spPr>
          <a:xfrm>
            <a:off x="6500319" y="4035170"/>
            <a:ext cx="1726576" cy="307777"/>
          </a:xfrm>
          <a:prstGeom prst="rect">
            <a:avLst/>
          </a:prstGeom>
          <a:noFill/>
        </p:spPr>
        <p:txBody>
          <a:bodyPr wrap="square" rtlCol="0" anchor="ctr">
            <a:spAutoFit/>
          </a:bodyPr>
          <a:lstStyle/>
          <a:p>
            <a:pPr algn="ctr"/>
            <a:r>
              <a:rPr kumimoji="1" lang="ja-JP" altLang="en-US" sz="1400">
                <a:solidFill>
                  <a:schemeClr val="bg1"/>
                </a:solidFill>
                <a:latin typeface="メイリオ" panose="020B0604030504040204" pitchFamily="50" charset="-128"/>
                <a:ea typeface="メイリオ" panose="020B0604030504040204" pitchFamily="50" charset="-128"/>
              </a:rPr>
              <a:t>エンタメ</a:t>
            </a:r>
          </a:p>
        </p:txBody>
      </p:sp>
      <p:sp>
        <p:nvSpPr>
          <p:cNvPr id="46" name="正方形/長方形 45">
            <a:extLst>
              <a:ext uri="{FF2B5EF4-FFF2-40B4-BE49-F238E27FC236}">
                <a16:creationId xmlns:a16="http://schemas.microsoft.com/office/drawing/2014/main" id="{D5BACE89-BC4D-4931-F030-C69FA94CD2CF}"/>
              </a:ext>
            </a:extLst>
          </p:cNvPr>
          <p:cNvSpPr/>
          <p:nvPr/>
        </p:nvSpPr>
        <p:spPr>
          <a:xfrm>
            <a:off x="8373594" y="2813027"/>
            <a:ext cx="1726576" cy="1510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48" name="テキスト ボックス 47">
            <a:extLst>
              <a:ext uri="{FF2B5EF4-FFF2-40B4-BE49-F238E27FC236}">
                <a16:creationId xmlns:a16="http://schemas.microsoft.com/office/drawing/2014/main" id="{B3F69833-85FF-7F25-DF02-6E7BF29925B7}"/>
              </a:ext>
            </a:extLst>
          </p:cNvPr>
          <p:cNvSpPr txBox="1"/>
          <p:nvPr/>
        </p:nvSpPr>
        <p:spPr>
          <a:xfrm>
            <a:off x="8373594" y="4035170"/>
            <a:ext cx="1726576" cy="307777"/>
          </a:xfrm>
          <a:prstGeom prst="rect">
            <a:avLst/>
          </a:prstGeom>
          <a:noFill/>
        </p:spPr>
        <p:txBody>
          <a:bodyPr wrap="square" rtlCol="0" anchor="ctr">
            <a:spAutoFit/>
          </a:bodyPr>
          <a:lstStyle/>
          <a:p>
            <a:pPr algn="ctr"/>
            <a:r>
              <a:rPr kumimoji="1" lang="ja-JP" altLang="en-US" sz="1400">
                <a:solidFill>
                  <a:schemeClr val="bg1"/>
                </a:solidFill>
                <a:latin typeface="メイリオ" panose="020B0604030504040204" pitchFamily="50" charset="-128"/>
                <a:ea typeface="メイリオ" panose="020B0604030504040204" pitchFamily="50" charset="-128"/>
              </a:rPr>
              <a:t>グルメ</a:t>
            </a:r>
          </a:p>
        </p:txBody>
      </p:sp>
      <p:sp>
        <p:nvSpPr>
          <p:cNvPr id="49" name="正方形/長方形 48">
            <a:extLst>
              <a:ext uri="{FF2B5EF4-FFF2-40B4-BE49-F238E27FC236}">
                <a16:creationId xmlns:a16="http://schemas.microsoft.com/office/drawing/2014/main" id="{ED3DF5F1-3E39-96DD-D7AB-B3C4D2634100}"/>
              </a:ext>
            </a:extLst>
          </p:cNvPr>
          <p:cNvSpPr/>
          <p:nvPr/>
        </p:nvSpPr>
        <p:spPr>
          <a:xfrm>
            <a:off x="10245791" y="2806759"/>
            <a:ext cx="1726576" cy="1510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bg1"/>
              </a:solidFill>
              <a:latin typeface="メイリオ" panose="020B0604030504040204" pitchFamily="50" charset="-128"/>
              <a:ea typeface="メイリオ" panose="020B0604030504040204" pitchFamily="50" charset="-128"/>
            </a:endParaRPr>
          </a:p>
        </p:txBody>
      </p:sp>
      <p:sp>
        <p:nvSpPr>
          <p:cNvPr id="50" name="テキスト ボックス 49">
            <a:extLst>
              <a:ext uri="{FF2B5EF4-FFF2-40B4-BE49-F238E27FC236}">
                <a16:creationId xmlns:a16="http://schemas.microsoft.com/office/drawing/2014/main" id="{360554A9-757B-CBE9-7F73-BD8CF04F6FA2}"/>
              </a:ext>
            </a:extLst>
          </p:cNvPr>
          <p:cNvSpPr txBox="1"/>
          <p:nvPr/>
        </p:nvSpPr>
        <p:spPr>
          <a:xfrm>
            <a:off x="10245791" y="3977808"/>
            <a:ext cx="1726576" cy="307777"/>
          </a:xfrm>
          <a:prstGeom prst="rect">
            <a:avLst/>
          </a:prstGeom>
          <a:noFill/>
        </p:spPr>
        <p:txBody>
          <a:bodyPr wrap="square" rtlCol="0">
            <a:spAutoFit/>
          </a:bodyPr>
          <a:lstStyle/>
          <a:p>
            <a:pPr algn="ctr"/>
            <a:r>
              <a:rPr kumimoji="1" lang="ja-JP" altLang="en-US" sz="1400">
                <a:solidFill>
                  <a:schemeClr val="bg1"/>
                </a:solidFill>
                <a:latin typeface="メイリオ" panose="020B0604030504040204" pitchFamily="50" charset="-128"/>
                <a:ea typeface="メイリオ" panose="020B0604030504040204" pitchFamily="50" charset="-128"/>
              </a:rPr>
              <a:t>ファッション</a:t>
            </a:r>
          </a:p>
        </p:txBody>
      </p:sp>
      <p:sp>
        <p:nvSpPr>
          <p:cNvPr id="51" name="正方形/長方形 50">
            <a:extLst>
              <a:ext uri="{FF2B5EF4-FFF2-40B4-BE49-F238E27FC236}">
                <a16:creationId xmlns:a16="http://schemas.microsoft.com/office/drawing/2014/main" id="{3F2F923F-691E-2CE5-C835-B9CF34F3BCBE}"/>
              </a:ext>
            </a:extLst>
          </p:cNvPr>
          <p:cNvSpPr/>
          <p:nvPr/>
        </p:nvSpPr>
        <p:spPr>
          <a:xfrm>
            <a:off x="6495627" y="4664055"/>
            <a:ext cx="1726576" cy="1510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bg1"/>
              </a:solidFill>
              <a:latin typeface="メイリオ" panose="020B0604030504040204" pitchFamily="50" charset="-128"/>
              <a:ea typeface="メイリオ" panose="020B0604030504040204" pitchFamily="50" charset="-128"/>
            </a:endParaRPr>
          </a:p>
        </p:txBody>
      </p:sp>
      <p:sp>
        <p:nvSpPr>
          <p:cNvPr id="52" name="テキスト ボックス 51">
            <a:extLst>
              <a:ext uri="{FF2B5EF4-FFF2-40B4-BE49-F238E27FC236}">
                <a16:creationId xmlns:a16="http://schemas.microsoft.com/office/drawing/2014/main" id="{DDDEDA2D-07E9-72B8-ADF8-B06D830D2DE6}"/>
              </a:ext>
            </a:extLst>
          </p:cNvPr>
          <p:cNvSpPr txBox="1"/>
          <p:nvPr/>
        </p:nvSpPr>
        <p:spPr>
          <a:xfrm>
            <a:off x="6495627" y="5835104"/>
            <a:ext cx="1726576" cy="307777"/>
          </a:xfrm>
          <a:prstGeom prst="rect">
            <a:avLst/>
          </a:prstGeom>
          <a:noFill/>
        </p:spPr>
        <p:txBody>
          <a:bodyPr wrap="square" rtlCol="0">
            <a:spAutoFit/>
          </a:bodyPr>
          <a:lstStyle/>
          <a:p>
            <a:pPr algn="ctr"/>
            <a:r>
              <a:rPr kumimoji="1" lang="ja-JP" altLang="en-US" sz="1400">
                <a:solidFill>
                  <a:schemeClr val="bg1"/>
                </a:solidFill>
                <a:latin typeface="メイリオ" panose="020B0604030504040204" pitchFamily="50" charset="-128"/>
                <a:ea typeface="メイリオ" panose="020B0604030504040204" pitchFamily="50" charset="-128"/>
              </a:rPr>
              <a:t>料理</a:t>
            </a:r>
          </a:p>
        </p:txBody>
      </p:sp>
      <p:sp>
        <p:nvSpPr>
          <p:cNvPr id="53" name="正方形/長方形 52">
            <a:extLst>
              <a:ext uri="{FF2B5EF4-FFF2-40B4-BE49-F238E27FC236}">
                <a16:creationId xmlns:a16="http://schemas.microsoft.com/office/drawing/2014/main" id="{83858544-C976-B9F4-CF17-F4B2E7A9445F}"/>
              </a:ext>
            </a:extLst>
          </p:cNvPr>
          <p:cNvSpPr/>
          <p:nvPr/>
        </p:nvSpPr>
        <p:spPr>
          <a:xfrm>
            <a:off x="8327996" y="4671352"/>
            <a:ext cx="1726576" cy="151056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a:solidFill>
                <a:schemeClr val="bg1"/>
              </a:solidFill>
              <a:latin typeface="メイリオ" panose="020B0604030504040204" pitchFamily="50" charset="-128"/>
              <a:ea typeface="メイリオ" panose="020B0604030504040204" pitchFamily="50" charset="-128"/>
            </a:endParaRPr>
          </a:p>
        </p:txBody>
      </p:sp>
      <p:sp>
        <p:nvSpPr>
          <p:cNvPr id="54" name="テキスト ボックス 53">
            <a:extLst>
              <a:ext uri="{FF2B5EF4-FFF2-40B4-BE49-F238E27FC236}">
                <a16:creationId xmlns:a16="http://schemas.microsoft.com/office/drawing/2014/main" id="{1896CCCA-E171-781F-E333-5E3680C7CF25}"/>
              </a:ext>
            </a:extLst>
          </p:cNvPr>
          <p:cNvSpPr txBox="1"/>
          <p:nvPr/>
        </p:nvSpPr>
        <p:spPr>
          <a:xfrm>
            <a:off x="8327996" y="5842401"/>
            <a:ext cx="1726576" cy="307777"/>
          </a:xfrm>
          <a:prstGeom prst="rect">
            <a:avLst/>
          </a:prstGeom>
          <a:noFill/>
        </p:spPr>
        <p:txBody>
          <a:bodyPr wrap="square" rtlCol="0">
            <a:spAutoFit/>
          </a:bodyPr>
          <a:lstStyle/>
          <a:p>
            <a:pPr algn="ctr"/>
            <a:r>
              <a:rPr kumimoji="1" lang="ja-JP" altLang="en-US" sz="1400">
                <a:solidFill>
                  <a:schemeClr val="bg1"/>
                </a:solidFill>
                <a:latin typeface="メイリオ" panose="020B0604030504040204" pitchFamily="50" charset="-128"/>
                <a:ea typeface="メイリオ" panose="020B0604030504040204" pitchFamily="50" charset="-128"/>
              </a:rPr>
              <a:t>暮らし</a:t>
            </a:r>
            <a:endParaRPr kumimoji="1" lang="en-US" altLang="ja-JP" sz="1400">
              <a:solidFill>
                <a:schemeClr val="bg1"/>
              </a:solidFill>
              <a:latin typeface="メイリオ" panose="020B0604030504040204" pitchFamily="50" charset="-128"/>
              <a:ea typeface="メイリオ" panose="020B0604030504040204" pitchFamily="50" charset="-128"/>
            </a:endParaRPr>
          </a:p>
        </p:txBody>
      </p:sp>
      <p:pic>
        <p:nvPicPr>
          <p:cNvPr id="55" name="図 54">
            <a:extLst>
              <a:ext uri="{FF2B5EF4-FFF2-40B4-BE49-F238E27FC236}">
                <a16:creationId xmlns:a16="http://schemas.microsoft.com/office/drawing/2014/main" id="{5E7A881E-F3AA-EB60-4C21-35F289FD2E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78407" y="2809137"/>
            <a:ext cx="1716951" cy="1170660"/>
          </a:xfrm>
          <a:prstGeom prst="rect">
            <a:avLst/>
          </a:prstGeom>
        </p:spPr>
      </p:pic>
      <p:pic>
        <p:nvPicPr>
          <p:cNvPr id="56" name="図 55">
            <a:extLst>
              <a:ext uri="{FF2B5EF4-FFF2-40B4-BE49-F238E27FC236}">
                <a16:creationId xmlns:a16="http://schemas.microsoft.com/office/drawing/2014/main" id="{A0853204-7643-A9B9-DE13-47169D27A69E}"/>
              </a:ext>
            </a:extLst>
          </p:cNvPr>
          <p:cNvPicPr>
            <a:picLocks noChangeAspect="1"/>
          </p:cNvPicPr>
          <p:nvPr/>
        </p:nvPicPr>
        <p:blipFill rotWithShape="1">
          <a:blip r:embed="rId4">
            <a:extLst>
              <a:ext uri="{28A0092B-C50C-407E-A947-70E740481C1C}">
                <a14:useLocalDpi xmlns:a14="http://schemas.microsoft.com/office/drawing/2010/main" val="0"/>
              </a:ext>
            </a:extLst>
          </a:blip>
          <a:srcRect l="19000" t="52780" r="34012" b="598"/>
          <a:stretch/>
        </p:blipFill>
        <p:spPr>
          <a:xfrm>
            <a:off x="6494207" y="4673731"/>
            <a:ext cx="1729417" cy="1170660"/>
          </a:xfrm>
          <a:prstGeom prst="rect">
            <a:avLst/>
          </a:prstGeom>
        </p:spPr>
      </p:pic>
      <p:pic>
        <p:nvPicPr>
          <p:cNvPr id="57" name="図 56">
            <a:extLst>
              <a:ext uri="{FF2B5EF4-FFF2-40B4-BE49-F238E27FC236}">
                <a16:creationId xmlns:a16="http://schemas.microsoft.com/office/drawing/2014/main" id="{3FCDAA12-E4FD-7675-8464-748DBAC45B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40757" y="2807994"/>
            <a:ext cx="1736645" cy="1171803"/>
          </a:xfrm>
          <a:prstGeom prst="rect">
            <a:avLst/>
          </a:prstGeom>
        </p:spPr>
      </p:pic>
      <p:pic>
        <p:nvPicPr>
          <p:cNvPr id="58" name="図 57">
            <a:extLst>
              <a:ext uri="{FF2B5EF4-FFF2-40B4-BE49-F238E27FC236}">
                <a16:creationId xmlns:a16="http://schemas.microsoft.com/office/drawing/2014/main" id="{49B0238E-B786-1D48-C829-87A8C70C68F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21884" y="4673732"/>
            <a:ext cx="1738800" cy="1168669"/>
          </a:xfrm>
          <a:prstGeom prst="rect">
            <a:avLst/>
          </a:prstGeom>
        </p:spPr>
      </p:pic>
      <p:pic>
        <p:nvPicPr>
          <p:cNvPr id="59" name="図 58">
            <a:extLst>
              <a:ext uri="{FF2B5EF4-FFF2-40B4-BE49-F238E27FC236}">
                <a16:creationId xmlns:a16="http://schemas.microsoft.com/office/drawing/2014/main" id="{97BA54A9-6245-78A4-9AA2-CB904ADFC3A1}"/>
              </a:ext>
            </a:extLst>
          </p:cNvPr>
          <p:cNvPicPr>
            <a:picLocks noChangeAspect="1"/>
          </p:cNvPicPr>
          <p:nvPr/>
        </p:nvPicPr>
        <p:blipFill rotWithShape="1">
          <a:blip r:embed="rId7">
            <a:extLst>
              <a:ext uri="{28A0092B-C50C-407E-A947-70E740481C1C}">
                <a14:useLocalDpi xmlns:a14="http://schemas.microsoft.com/office/drawing/2010/main" val="0"/>
              </a:ext>
            </a:extLst>
          </a:blip>
          <a:srcRect l="10978" r="4950"/>
          <a:stretch/>
        </p:blipFill>
        <p:spPr>
          <a:xfrm>
            <a:off x="6494207" y="2816434"/>
            <a:ext cx="1738800" cy="1163387"/>
          </a:xfrm>
          <a:prstGeom prst="rect">
            <a:avLst/>
          </a:prstGeom>
        </p:spPr>
      </p:pic>
      <p:graphicFrame>
        <p:nvGraphicFramePr>
          <p:cNvPr id="60" name="グラフ 59">
            <a:extLst>
              <a:ext uri="{FF2B5EF4-FFF2-40B4-BE49-F238E27FC236}">
                <a16:creationId xmlns:a16="http://schemas.microsoft.com/office/drawing/2014/main" id="{BD5E0A6A-BAF7-0441-2954-059C50DBBEF3}"/>
              </a:ext>
            </a:extLst>
          </p:cNvPr>
          <p:cNvGraphicFramePr/>
          <p:nvPr>
            <p:extLst>
              <p:ext uri="{D42A27DB-BD31-4B8C-83A1-F6EECF244321}">
                <p14:modId xmlns:p14="http://schemas.microsoft.com/office/powerpoint/2010/main" val="1711886860"/>
              </p:ext>
            </p:extLst>
          </p:nvPr>
        </p:nvGraphicFramePr>
        <p:xfrm>
          <a:off x="406071" y="1813239"/>
          <a:ext cx="6632493" cy="4597108"/>
        </p:xfrm>
        <a:graphic>
          <a:graphicData uri="http://schemas.openxmlformats.org/drawingml/2006/chart">
            <c:chart xmlns:c="http://schemas.openxmlformats.org/drawingml/2006/chart" xmlns:r="http://schemas.openxmlformats.org/officeDocument/2006/relationships" r:id="rId8"/>
          </a:graphicData>
        </a:graphic>
      </p:graphicFrame>
    </p:spTree>
    <p:extLst>
      <p:ext uri="{BB962C8B-B14F-4D97-AF65-F5344CB8AC3E}">
        <p14:creationId xmlns:p14="http://schemas.microsoft.com/office/powerpoint/2010/main" val="22310015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B271D9-2E6F-245E-02E9-867E8A32165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7798BC8-EE40-9393-DB5A-FDE9EEBFABF4}"/>
              </a:ext>
            </a:extLst>
          </p:cNvPr>
          <p:cNvSpPr>
            <a:spLocks noGrp="1"/>
          </p:cNvSpPr>
          <p:nvPr>
            <p:ph type="ctrTitle"/>
          </p:nvPr>
        </p:nvSpPr>
        <p:spPr>
          <a:xfrm>
            <a:off x="587375" y="582613"/>
            <a:ext cx="11014075" cy="565150"/>
          </a:xfrm>
        </p:spPr>
        <p:txBody>
          <a:bodyPr/>
          <a:lstStyle/>
          <a:p>
            <a:r>
              <a:rPr lang="en-US" altLang="ja-JP"/>
              <a:t>LINE NEWS</a:t>
            </a:r>
            <a:r>
              <a:rPr lang="ja-JP" altLang="en-US"/>
              <a:t>ユーザー属性と利用シーン</a:t>
            </a:r>
          </a:p>
        </p:txBody>
      </p:sp>
      <p:sp>
        <p:nvSpPr>
          <p:cNvPr id="38" name="テキスト プレースホルダー 37">
            <a:extLst>
              <a:ext uri="{FF2B5EF4-FFF2-40B4-BE49-F238E27FC236}">
                <a16:creationId xmlns:a16="http://schemas.microsoft.com/office/drawing/2014/main" id="{04D34E51-40B3-5D1C-1479-1D5E88B64523}"/>
              </a:ext>
            </a:extLst>
          </p:cNvPr>
          <p:cNvSpPr>
            <a:spLocks noGrp="1"/>
          </p:cNvSpPr>
          <p:nvPr>
            <p:ph type="body" sz="quarter" idx="10"/>
          </p:nvPr>
        </p:nvSpPr>
        <p:spPr/>
        <p:txBody>
          <a:bodyPr/>
          <a:lstStyle/>
          <a:p>
            <a:r>
              <a:rPr lang="ja-JP" altLang="en-US">
                <a:latin typeface="メイリオ" panose="020B0604030504040204" pitchFamily="50" charset="-128"/>
                <a:ea typeface="メイリオ" panose="020B0604030504040204" pitchFamily="50" charset="-128"/>
                <a:cs typeface="Arial"/>
              </a:rPr>
              <a:t>仕事や学校のお昼休みや休み時間、帰宅後のリラックスタイムに多く利用されています。</a:t>
            </a:r>
            <a:br>
              <a:rPr lang="en-US" altLang="ja-JP">
                <a:latin typeface="メイリオ" panose="020B0604030504040204" pitchFamily="50" charset="-128"/>
                <a:ea typeface="メイリオ" panose="020B0604030504040204" pitchFamily="50" charset="-128"/>
                <a:cs typeface="Arial"/>
              </a:rPr>
            </a:br>
            <a:r>
              <a:rPr lang="ja-JP" altLang="en-US">
                <a:latin typeface="メイリオ" panose="020B0604030504040204" pitchFamily="50" charset="-128"/>
                <a:ea typeface="メイリオ" panose="020B0604030504040204" pitchFamily="50" charset="-128"/>
                <a:cs typeface="Arial"/>
              </a:rPr>
              <a:t>気軽に読めることや、スキマ時間に使いやすいことが評価されており、</a:t>
            </a:r>
            <a:endParaRPr lang="en-US" altLang="ja-JP">
              <a:latin typeface="メイリオ" panose="020B0604030504040204" pitchFamily="50" charset="-128"/>
              <a:ea typeface="メイリオ" panose="020B0604030504040204" pitchFamily="50" charset="-128"/>
              <a:cs typeface="Arial"/>
            </a:endParaRPr>
          </a:p>
          <a:p>
            <a:r>
              <a:rPr lang="ja-JP" altLang="en-US">
                <a:latin typeface="メイリオ" panose="020B0604030504040204" pitchFamily="50" charset="-128"/>
                <a:ea typeface="メイリオ" panose="020B0604030504040204" pitchFamily="50" charset="-128"/>
                <a:cs typeface="Arial"/>
              </a:rPr>
              <a:t>ユーザーが⾝構えることなく記事や広告に接触している傾向にあります。</a:t>
            </a:r>
          </a:p>
          <a:p>
            <a:endParaRPr lang="ja-JP" altLang="en-US">
              <a:latin typeface="メイリオ" panose="020B0604030504040204" pitchFamily="50" charset="-128"/>
              <a:ea typeface="メイリオ" panose="020B0604030504040204" pitchFamily="50" charset="-128"/>
            </a:endParaRPr>
          </a:p>
        </p:txBody>
      </p:sp>
      <p:sp>
        <p:nvSpPr>
          <p:cNvPr id="3" name="テキスト ボックス 8">
            <a:extLst>
              <a:ext uri="{FF2B5EF4-FFF2-40B4-BE49-F238E27FC236}">
                <a16:creationId xmlns:a16="http://schemas.microsoft.com/office/drawing/2014/main" id="{2B2E0258-39E1-B143-DFCB-5C19EE34ADD7}"/>
              </a:ext>
            </a:extLst>
          </p:cNvPr>
          <p:cNvSpPr txBox="1"/>
          <p:nvPr/>
        </p:nvSpPr>
        <p:spPr>
          <a:xfrm>
            <a:off x="623392" y="2335498"/>
            <a:ext cx="3676465"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ja-JP" altLang="en-US" b="1">
                <a:solidFill>
                  <a:schemeClr val="tx1">
                    <a:lumMod val="75000"/>
                    <a:lumOff val="25000"/>
                  </a:schemeClr>
                </a:solidFill>
                <a:latin typeface="メイリオ" panose="020B0604030504040204" pitchFamily="50" charset="-128"/>
                <a:ea typeface="メイリオ" panose="020B0604030504040204" pitchFamily="50" charset="-128"/>
                <a:cs typeface="Arial"/>
              </a:rPr>
              <a:t>利用シーン</a:t>
            </a:r>
          </a:p>
        </p:txBody>
      </p:sp>
      <p:sp>
        <p:nvSpPr>
          <p:cNvPr id="4" name="テキスト ボックス 8">
            <a:extLst>
              <a:ext uri="{FF2B5EF4-FFF2-40B4-BE49-F238E27FC236}">
                <a16:creationId xmlns:a16="http://schemas.microsoft.com/office/drawing/2014/main" id="{D7536BA2-06F1-5049-CF42-E562F57F8765}"/>
              </a:ext>
            </a:extLst>
          </p:cNvPr>
          <p:cNvSpPr txBox="1"/>
          <p:nvPr/>
        </p:nvSpPr>
        <p:spPr>
          <a:xfrm>
            <a:off x="6616075" y="2335498"/>
            <a:ext cx="3676465"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r>
              <a:rPr kumimoji="1" lang="ja-JP" altLang="en-US" b="1">
                <a:solidFill>
                  <a:schemeClr val="tx1">
                    <a:lumMod val="75000"/>
                    <a:lumOff val="25000"/>
                  </a:schemeClr>
                </a:solidFill>
                <a:latin typeface="メイリオ" panose="020B0604030504040204" pitchFamily="50" charset="-128"/>
                <a:ea typeface="メイリオ" panose="020B0604030504040204" pitchFamily="50" charset="-128"/>
                <a:cs typeface="Arial"/>
              </a:rPr>
              <a:t>イメージ</a:t>
            </a:r>
          </a:p>
        </p:txBody>
      </p:sp>
      <p:sp>
        <p:nvSpPr>
          <p:cNvPr id="5" name="正方形/長方形 4">
            <a:extLst>
              <a:ext uri="{FF2B5EF4-FFF2-40B4-BE49-F238E27FC236}">
                <a16:creationId xmlns:a16="http://schemas.microsoft.com/office/drawing/2014/main" id="{104D5628-301C-397B-D9CE-8A9E6B1BBE8F}"/>
              </a:ext>
            </a:extLst>
          </p:cNvPr>
          <p:cNvSpPr/>
          <p:nvPr/>
        </p:nvSpPr>
        <p:spPr>
          <a:xfrm>
            <a:off x="7636657" y="6094048"/>
            <a:ext cx="4326826" cy="430887"/>
          </a:xfrm>
          <a:prstGeom prst="rect">
            <a:avLst/>
          </a:prstGeom>
        </p:spPr>
        <p:txBody>
          <a:bodyPr wrap="none">
            <a:spAutoFit/>
          </a:bodyPr>
          <a:lstStyle/>
          <a:p>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データ出典：スマートアンサー調査</a:t>
            </a:r>
            <a:endPar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endParaRPr>
          </a:p>
          <a:p>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2021</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年</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10</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月実施</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全国</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15</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59</a:t>
            </a:r>
            <a:r>
              <a:rPr lang="ja-JP" altLang="en-US" sz="1100">
                <a:solidFill>
                  <a:schemeClr val="tx1">
                    <a:lumMod val="75000"/>
                    <a:lumOff val="25000"/>
                  </a:schemeClr>
                </a:solidFill>
                <a:latin typeface="メイリオ" panose="020B0604030504040204" pitchFamily="50" charset="-128"/>
                <a:ea typeface="メイリオ" panose="020B0604030504040204" pitchFamily="50" charset="-128"/>
                <a:cs typeface="Arial"/>
              </a:rPr>
              <a:t>歳の男女を対象 サンプル数</a:t>
            </a:r>
            <a:r>
              <a:rPr lang="en-US" altLang="ja-JP" sz="1100">
                <a:solidFill>
                  <a:schemeClr val="tx1">
                    <a:lumMod val="75000"/>
                    <a:lumOff val="25000"/>
                  </a:schemeClr>
                </a:solidFill>
                <a:latin typeface="メイリオ" panose="020B0604030504040204" pitchFamily="50" charset="-128"/>
                <a:ea typeface="メイリオ" panose="020B0604030504040204" pitchFamily="50" charset="-128"/>
                <a:cs typeface="Arial"/>
              </a:rPr>
              <a:t>498)</a:t>
            </a:r>
            <a:endParaRPr lang="ja-JP" altLang="en-US" sz="1100">
              <a:latin typeface="メイリオ" panose="020B0604030504040204" pitchFamily="50" charset="-128"/>
              <a:ea typeface="メイリオ" panose="020B0604030504040204" pitchFamily="50" charset="-128"/>
            </a:endParaRPr>
          </a:p>
        </p:txBody>
      </p:sp>
      <p:pic>
        <p:nvPicPr>
          <p:cNvPr id="6" name="図 5">
            <a:extLst>
              <a:ext uri="{FF2B5EF4-FFF2-40B4-BE49-F238E27FC236}">
                <a16:creationId xmlns:a16="http://schemas.microsoft.com/office/drawing/2014/main" id="{0FDA226C-4CA4-7612-EB76-6FEA4967D29E}"/>
              </a:ext>
            </a:extLst>
          </p:cNvPr>
          <p:cNvPicPr>
            <a:picLocks noChangeAspect="1"/>
          </p:cNvPicPr>
          <p:nvPr/>
        </p:nvPicPr>
        <p:blipFill>
          <a:blip r:embed="rId3"/>
          <a:stretch>
            <a:fillRect/>
          </a:stretch>
        </p:blipFill>
        <p:spPr>
          <a:xfrm>
            <a:off x="4841625" y="2616254"/>
            <a:ext cx="7121858" cy="3288146"/>
          </a:xfrm>
          <a:prstGeom prst="rect">
            <a:avLst/>
          </a:prstGeom>
        </p:spPr>
      </p:pic>
      <p:sp>
        <p:nvSpPr>
          <p:cNvPr id="7" name="正方形/長方形 6">
            <a:extLst>
              <a:ext uri="{FF2B5EF4-FFF2-40B4-BE49-F238E27FC236}">
                <a16:creationId xmlns:a16="http://schemas.microsoft.com/office/drawing/2014/main" id="{6870C259-44D3-BAF1-5EE2-D9514098FA74}"/>
              </a:ext>
            </a:extLst>
          </p:cNvPr>
          <p:cNvSpPr/>
          <p:nvPr/>
        </p:nvSpPr>
        <p:spPr>
          <a:xfrm>
            <a:off x="4618174" y="2830636"/>
            <a:ext cx="3666836" cy="315435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pic>
        <p:nvPicPr>
          <p:cNvPr id="8" name="図 7">
            <a:extLst>
              <a:ext uri="{FF2B5EF4-FFF2-40B4-BE49-F238E27FC236}">
                <a16:creationId xmlns:a16="http://schemas.microsoft.com/office/drawing/2014/main" id="{6E30979C-E192-0149-5985-A20BB35977A0}"/>
              </a:ext>
            </a:extLst>
          </p:cNvPr>
          <p:cNvPicPr>
            <a:picLocks noChangeAspect="1"/>
          </p:cNvPicPr>
          <p:nvPr/>
        </p:nvPicPr>
        <p:blipFill>
          <a:blip r:embed="rId4"/>
          <a:stretch>
            <a:fillRect/>
          </a:stretch>
        </p:blipFill>
        <p:spPr>
          <a:xfrm>
            <a:off x="393530" y="2643962"/>
            <a:ext cx="5998147" cy="3651721"/>
          </a:xfrm>
          <a:prstGeom prst="rect">
            <a:avLst/>
          </a:prstGeom>
        </p:spPr>
      </p:pic>
      <p:sp>
        <p:nvSpPr>
          <p:cNvPr id="9" name="テキスト ボックス 8">
            <a:extLst>
              <a:ext uri="{FF2B5EF4-FFF2-40B4-BE49-F238E27FC236}">
                <a16:creationId xmlns:a16="http://schemas.microsoft.com/office/drawing/2014/main" id="{0080DE7B-8724-775C-2A28-F4BB8F640799}"/>
              </a:ext>
            </a:extLst>
          </p:cNvPr>
          <p:cNvSpPr txBox="1"/>
          <p:nvPr/>
        </p:nvSpPr>
        <p:spPr>
          <a:xfrm flipH="1">
            <a:off x="7093054" y="2964147"/>
            <a:ext cx="1219663" cy="246221"/>
          </a:xfrm>
          <a:prstGeom prst="rect">
            <a:avLst/>
          </a:prstGeom>
          <a:noFill/>
        </p:spPr>
        <p:txBody>
          <a:bodyPr wrap="square" rtlCol="0">
            <a:spAutoFit/>
          </a:bodyPr>
          <a:lstStyle/>
          <a:p>
            <a:pPr algn="r"/>
            <a:r>
              <a:rPr kumimoji="1" lang="ja-JP" altLang="en-US" sz="1000">
                <a:latin typeface="メイリオ" panose="020B0604030504040204" pitchFamily="50" charset="-128"/>
                <a:ea typeface="メイリオ" panose="020B0604030504040204" pitchFamily="50" charset="-128"/>
              </a:rPr>
              <a:t>気軽に読める</a:t>
            </a:r>
          </a:p>
        </p:txBody>
      </p:sp>
      <p:sp>
        <p:nvSpPr>
          <p:cNvPr id="10" name="テキスト ボックス 9">
            <a:extLst>
              <a:ext uri="{FF2B5EF4-FFF2-40B4-BE49-F238E27FC236}">
                <a16:creationId xmlns:a16="http://schemas.microsoft.com/office/drawing/2014/main" id="{41EDC761-60C7-47DB-C8A1-6E012B9B237A}"/>
              </a:ext>
            </a:extLst>
          </p:cNvPr>
          <p:cNvSpPr txBox="1"/>
          <p:nvPr/>
        </p:nvSpPr>
        <p:spPr>
          <a:xfrm flipH="1">
            <a:off x="7074583" y="3480660"/>
            <a:ext cx="1219663" cy="400110"/>
          </a:xfrm>
          <a:prstGeom prst="rect">
            <a:avLst/>
          </a:prstGeom>
          <a:noFill/>
        </p:spPr>
        <p:txBody>
          <a:bodyPr wrap="square" rtlCol="0">
            <a:spAutoFit/>
          </a:bodyPr>
          <a:lstStyle/>
          <a:p>
            <a:pPr algn="r"/>
            <a:r>
              <a:rPr kumimoji="1" lang="ja-JP" altLang="en-US" sz="1000">
                <a:latin typeface="メイリオ" panose="020B0604030504040204" pitchFamily="50" charset="-128"/>
                <a:ea typeface="メイリオ" panose="020B0604030504040204" pitchFamily="50" charset="-128"/>
              </a:rPr>
              <a:t>ヒマつぶしするのに向いている</a:t>
            </a:r>
          </a:p>
        </p:txBody>
      </p:sp>
      <p:sp>
        <p:nvSpPr>
          <p:cNvPr id="11" name="テキスト ボックス 10">
            <a:extLst>
              <a:ext uri="{FF2B5EF4-FFF2-40B4-BE49-F238E27FC236}">
                <a16:creationId xmlns:a16="http://schemas.microsoft.com/office/drawing/2014/main" id="{4327F4B1-C793-D4E1-272A-037593DC7025}"/>
              </a:ext>
            </a:extLst>
          </p:cNvPr>
          <p:cNvSpPr txBox="1"/>
          <p:nvPr/>
        </p:nvSpPr>
        <p:spPr>
          <a:xfrm flipH="1">
            <a:off x="7093055" y="4038770"/>
            <a:ext cx="1219663" cy="246221"/>
          </a:xfrm>
          <a:prstGeom prst="rect">
            <a:avLst/>
          </a:prstGeom>
          <a:noFill/>
        </p:spPr>
        <p:txBody>
          <a:bodyPr wrap="square" rtlCol="0">
            <a:spAutoFit/>
          </a:bodyPr>
          <a:lstStyle/>
          <a:p>
            <a:pPr algn="r"/>
            <a:r>
              <a:rPr kumimoji="1" lang="ja-JP" altLang="en-US" sz="1000">
                <a:latin typeface="メイリオ" panose="020B0604030504040204" pitchFamily="50" charset="-128"/>
                <a:ea typeface="メイリオ" panose="020B0604030504040204" pitchFamily="50" charset="-128"/>
              </a:rPr>
              <a:t>サクサク読める</a:t>
            </a:r>
          </a:p>
        </p:txBody>
      </p:sp>
      <p:sp>
        <p:nvSpPr>
          <p:cNvPr id="12" name="テキスト ボックス 11">
            <a:extLst>
              <a:ext uri="{FF2B5EF4-FFF2-40B4-BE49-F238E27FC236}">
                <a16:creationId xmlns:a16="http://schemas.microsoft.com/office/drawing/2014/main" id="{45D74909-2159-AE12-62F7-37CEAE7B32B9}"/>
              </a:ext>
            </a:extLst>
          </p:cNvPr>
          <p:cNvSpPr txBox="1"/>
          <p:nvPr/>
        </p:nvSpPr>
        <p:spPr>
          <a:xfrm flipH="1">
            <a:off x="7110344" y="4658107"/>
            <a:ext cx="1219663" cy="400110"/>
          </a:xfrm>
          <a:prstGeom prst="rect">
            <a:avLst/>
          </a:prstGeom>
          <a:noFill/>
        </p:spPr>
        <p:txBody>
          <a:bodyPr wrap="square" rtlCol="0">
            <a:spAutoFit/>
          </a:bodyPr>
          <a:lstStyle/>
          <a:p>
            <a:pPr algn="r"/>
            <a:r>
              <a:rPr kumimoji="1" lang="ja-JP" altLang="en-US" sz="1000">
                <a:latin typeface="メイリオ" panose="020B0604030504040204" pitchFamily="50" charset="-128"/>
                <a:ea typeface="メイリオ" panose="020B0604030504040204" pitchFamily="50" charset="-128"/>
              </a:rPr>
              <a:t>自分の興味のある記事が読める</a:t>
            </a:r>
          </a:p>
        </p:txBody>
      </p:sp>
      <p:sp>
        <p:nvSpPr>
          <p:cNvPr id="13" name="テキスト ボックス 12">
            <a:extLst>
              <a:ext uri="{FF2B5EF4-FFF2-40B4-BE49-F238E27FC236}">
                <a16:creationId xmlns:a16="http://schemas.microsoft.com/office/drawing/2014/main" id="{3C8AD9EE-05C2-ABC0-CBB0-07FDC37629D2}"/>
              </a:ext>
            </a:extLst>
          </p:cNvPr>
          <p:cNvSpPr txBox="1"/>
          <p:nvPr/>
        </p:nvSpPr>
        <p:spPr>
          <a:xfrm flipH="1">
            <a:off x="6328218" y="5239272"/>
            <a:ext cx="2004291" cy="400110"/>
          </a:xfrm>
          <a:prstGeom prst="rect">
            <a:avLst/>
          </a:prstGeom>
          <a:noFill/>
        </p:spPr>
        <p:txBody>
          <a:bodyPr wrap="square" rtlCol="0">
            <a:spAutoFit/>
          </a:bodyPr>
          <a:lstStyle/>
          <a:p>
            <a:pPr algn="r"/>
            <a:r>
              <a:rPr kumimoji="1" lang="ja-JP" altLang="en-US" sz="1000">
                <a:latin typeface="メイリオ" panose="020B0604030504040204" pitchFamily="50" charset="-128"/>
                <a:ea typeface="メイリオ" panose="020B0604030504040204" pitchFamily="50" charset="-128"/>
              </a:rPr>
              <a:t>長い文章を読み込まなくても、パッと見るだけで内容がわかる</a:t>
            </a:r>
          </a:p>
        </p:txBody>
      </p:sp>
      <p:cxnSp>
        <p:nvCxnSpPr>
          <p:cNvPr id="14" name="直線コネクタ 13">
            <a:extLst>
              <a:ext uri="{FF2B5EF4-FFF2-40B4-BE49-F238E27FC236}">
                <a16:creationId xmlns:a16="http://schemas.microsoft.com/office/drawing/2014/main" id="{1CBB792A-8C3D-B6C4-EB08-907BC8F8E2C8}"/>
              </a:ext>
            </a:extLst>
          </p:cNvPr>
          <p:cNvCxnSpPr/>
          <p:nvPr/>
        </p:nvCxnSpPr>
        <p:spPr>
          <a:xfrm>
            <a:off x="6322405" y="2183718"/>
            <a:ext cx="0" cy="4221018"/>
          </a:xfrm>
          <a:prstGeom prst="line">
            <a:avLst/>
          </a:prstGeom>
          <a:ln>
            <a:solidFill>
              <a:srgbClr val="06C755"/>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16187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1500AA-8B37-DF8C-AE49-3C93E02A836A}"/>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AFAAAEB-F4E5-996A-6221-B8DCE4B4CE33}"/>
              </a:ext>
            </a:extLst>
          </p:cNvPr>
          <p:cNvSpPr>
            <a:spLocks noGrp="1"/>
          </p:cNvSpPr>
          <p:nvPr>
            <p:ph type="ctrTitle"/>
          </p:nvPr>
        </p:nvSpPr>
        <p:spPr>
          <a:xfrm>
            <a:off x="587375" y="582613"/>
            <a:ext cx="11014075" cy="565150"/>
          </a:xfrm>
        </p:spPr>
        <p:txBody>
          <a:bodyPr/>
          <a:lstStyle/>
          <a:p>
            <a:r>
              <a:rPr lang="en-US" altLang="ja-JP"/>
              <a:t>LINE NEWS</a:t>
            </a:r>
            <a:r>
              <a:rPr lang="ja-JP" altLang="en-US"/>
              <a:t>ユーザー属性と利用シーン</a:t>
            </a:r>
          </a:p>
        </p:txBody>
      </p:sp>
      <p:sp>
        <p:nvSpPr>
          <p:cNvPr id="38" name="テキスト プレースホルダー 37">
            <a:extLst>
              <a:ext uri="{FF2B5EF4-FFF2-40B4-BE49-F238E27FC236}">
                <a16:creationId xmlns:a16="http://schemas.microsoft.com/office/drawing/2014/main" id="{16B84840-49A8-98DC-A519-D7A9692F860D}"/>
              </a:ext>
            </a:extLst>
          </p:cNvPr>
          <p:cNvSpPr>
            <a:spLocks noGrp="1"/>
          </p:cNvSpPr>
          <p:nvPr>
            <p:ph type="body" sz="quarter" idx="10"/>
          </p:nvPr>
        </p:nvSpPr>
        <p:spPr/>
        <p:txBody>
          <a:bodyPr/>
          <a:lstStyle/>
          <a:p>
            <a:r>
              <a:rPr lang="en-US" altLang="ja-JP">
                <a:latin typeface="メイリオ" panose="020B0604030504040204" pitchFamily="50" charset="-128"/>
                <a:ea typeface="メイリオ" panose="020B0604030504040204" pitchFamily="50" charset="-128"/>
                <a:cs typeface="Arial"/>
              </a:rPr>
              <a:t>NEWS</a:t>
            </a:r>
            <a:r>
              <a:rPr lang="ja-JP" altLang="en-US">
                <a:latin typeface="メイリオ" panose="020B0604030504040204" pitchFamily="50" charset="-128"/>
                <a:ea typeface="メイリオ" panose="020B0604030504040204" pitchFamily="50" charset="-128"/>
                <a:cs typeface="Arial"/>
              </a:rPr>
              <a:t>面ユーザーの商品カテゴリ別の購買実態を見てみると、調査した</a:t>
            </a:r>
            <a:r>
              <a:rPr lang="en-US" altLang="ja-JP">
                <a:latin typeface="メイリオ" panose="020B0604030504040204" pitchFamily="50" charset="-128"/>
                <a:ea typeface="メイリオ" panose="020B0604030504040204" pitchFamily="50" charset="-128"/>
                <a:cs typeface="Arial"/>
              </a:rPr>
              <a:t>17</a:t>
            </a:r>
            <a:r>
              <a:rPr lang="ja-JP" altLang="en-US">
                <a:latin typeface="メイリオ" panose="020B0604030504040204" pitchFamily="50" charset="-128"/>
                <a:ea typeface="メイリオ" panose="020B0604030504040204" pitchFamily="50" charset="-128"/>
                <a:cs typeface="Arial"/>
              </a:rPr>
              <a:t>カテゴリのすべてで</a:t>
            </a:r>
            <a:r>
              <a:rPr lang="en-US" altLang="ja-JP">
                <a:latin typeface="メイリオ" panose="020B0604030504040204" pitchFamily="50" charset="-128"/>
                <a:ea typeface="メイリオ" panose="020B0604030504040204" pitchFamily="50" charset="-128"/>
                <a:cs typeface="Arial"/>
              </a:rPr>
              <a:t>NEWS</a:t>
            </a:r>
            <a:r>
              <a:rPr lang="ja-JP" altLang="en-US">
                <a:latin typeface="メイリオ" panose="020B0604030504040204" pitchFamily="50" charset="-128"/>
                <a:ea typeface="メイリオ" panose="020B0604030504040204" pitchFamily="50" charset="-128"/>
                <a:cs typeface="Arial"/>
              </a:rPr>
              <a:t>面ユーザーは</a:t>
            </a:r>
            <a:endParaRPr lang="en-US" altLang="ja-JP">
              <a:latin typeface="メイリオ" panose="020B0604030504040204" pitchFamily="50" charset="-128"/>
              <a:ea typeface="メイリオ" panose="020B0604030504040204" pitchFamily="50" charset="-128"/>
              <a:cs typeface="Arial"/>
            </a:endParaRPr>
          </a:p>
          <a:p>
            <a:r>
              <a:rPr lang="ja-JP" altLang="en-US">
                <a:latin typeface="メイリオ" panose="020B0604030504040204" pitchFamily="50" charset="-128"/>
                <a:ea typeface="メイリオ" panose="020B0604030504040204" pitchFamily="50" charset="-128"/>
                <a:cs typeface="Arial"/>
              </a:rPr>
              <a:t>「普段買う</a:t>
            </a:r>
            <a:r>
              <a:rPr lang="en-US" altLang="ja-JP">
                <a:latin typeface="メイリオ" panose="020B0604030504040204" pitchFamily="50" charset="-128"/>
                <a:ea typeface="メイリオ" panose="020B0604030504040204" pitchFamily="50" charset="-128"/>
                <a:cs typeface="Arial"/>
              </a:rPr>
              <a:t>/</a:t>
            </a:r>
            <a:r>
              <a:rPr lang="ja-JP" altLang="en-US">
                <a:latin typeface="メイリオ" panose="020B0604030504040204" pitchFamily="50" charset="-128"/>
                <a:ea typeface="メイリオ" panose="020B0604030504040204" pitchFamily="50" charset="-128"/>
                <a:cs typeface="Arial"/>
              </a:rPr>
              <a:t>お金を支払うことがある」率がスマホユーザー平均に比べて高い傾向にあります。</a:t>
            </a:r>
          </a:p>
        </p:txBody>
      </p:sp>
      <p:sp>
        <p:nvSpPr>
          <p:cNvPr id="15" name="テキスト ボックス 8">
            <a:extLst>
              <a:ext uri="{FF2B5EF4-FFF2-40B4-BE49-F238E27FC236}">
                <a16:creationId xmlns:a16="http://schemas.microsoft.com/office/drawing/2014/main" id="{587CA477-4C98-D94C-87E0-8021FD7E1AED}"/>
              </a:ext>
            </a:extLst>
          </p:cNvPr>
          <p:cNvSpPr txBox="1"/>
          <p:nvPr/>
        </p:nvSpPr>
        <p:spPr>
          <a:xfrm>
            <a:off x="623392" y="2323898"/>
            <a:ext cx="11206658" cy="41426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rtlCol="0" anchor="t">
            <a:noAutofit/>
          </a:bodyPr>
          <a:lstStyle/>
          <a:p>
            <a:pPr latinLnBrk="1"/>
            <a:r>
              <a:rPr lang="en-US" altLang="ja-JP" b="1">
                <a:solidFill>
                  <a:prstClr val="black">
                    <a:lumMod val="75000"/>
                    <a:lumOff val="25000"/>
                  </a:prstClr>
                </a:solidFill>
                <a:latin typeface="メイリオ" panose="020B0604030504040204" pitchFamily="50" charset="-128"/>
                <a:ea typeface="メイリオ" panose="020B0604030504040204" pitchFamily="50" charset="-128"/>
                <a:cs typeface="Arial"/>
              </a:rPr>
              <a:t>LINE NEWS</a:t>
            </a:r>
            <a:r>
              <a:rPr lang="ja-JP" altLang="en-US" b="1">
                <a:solidFill>
                  <a:prstClr val="black">
                    <a:lumMod val="75000"/>
                    <a:lumOff val="25000"/>
                  </a:prstClr>
                </a:solidFill>
                <a:latin typeface="メイリオ" panose="020B0604030504040204" pitchFamily="50" charset="-128"/>
                <a:ea typeface="メイリオ" panose="020B0604030504040204" pitchFamily="50" charset="-128"/>
                <a:cs typeface="Arial"/>
              </a:rPr>
              <a:t> </a:t>
            </a:r>
            <a:r>
              <a:rPr lang="en-US" altLang="ja-JP" b="1">
                <a:solidFill>
                  <a:prstClr val="black">
                    <a:lumMod val="75000"/>
                    <a:lumOff val="25000"/>
                  </a:prstClr>
                </a:solidFill>
                <a:latin typeface="メイリオ" panose="020B0604030504040204" pitchFamily="50" charset="-128"/>
                <a:ea typeface="メイリオ" panose="020B0604030504040204" pitchFamily="50" charset="-128"/>
                <a:cs typeface="Arial"/>
              </a:rPr>
              <a:t>TOP</a:t>
            </a:r>
            <a:r>
              <a:rPr lang="ja-JP" altLang="en-US" b="1">
                <a:solidFill>
                  <a:prstClr val="black">
                    <a:lumMod val="75000"/>
                    <a:lumOff val="25000"/>
                  </a:prstClr>
                </a:solidFill>
                <a:latin typeface="メイリオ" panose="020B0604030504040204" pitchFamily="50" charset="-128"/>
                <a:ea typeface="メイリオ" panose="020B0604030504040204" pitchFamily="50" charset="-128"/>
                <a:cs typeface="Arial"/>
              </a:rPr>
              <a:t>のユーザーが</a:t>
            </a:r>
            <a:r>
              <a:rPr kumimoji="0" lang="ja-JP" altLang="en-US" b="1">
                <a:solidFill>
                  <a:prstClr val="black"/>
                </a:solidFill>
                <a:latin typeface="メイリオ" panose="020B0604030504040204" pitchFamily="50" charset="-128"/>
                <a:ea typeface="メイリオ" panose="020B0604030504040204" pitchFamily="50" charset="-128"/>
                <a:cs typeface="Arial"/>
              </a:rPr>
              <a:t>「</a:t>
            </a:r>
            <a:r>
              <a:rPr lang="ja-JP" altLang="en-US" b="1">
                <a:solidFill>
                  <a:prstClr val="black"/>
                </a:solidFill>
                <a:latin typeface="メイリオ" panose="020B0604030504040204" pitchFamily="50" charset="-128"/>
                <a:ea typeface="メイリオ" panose="020B0604030504040204" pitchFamily="50" charset="-128"/>
                <a:cs typeface="Arial"/>
              </a:rPr>
              <a:t>普段買う</a:t>
            </a:r>
            <a:r>
              <a:rPr lang="en-US" altLang="ja-JP" b="1">
                <a:solidFill>
                  <a:prstClr val="black"/>
                </a:solidFill>
                <a:latin typeface="メイリオ" panose="020B0604030504040204" pitchFamily="50" charset="-128"/>
                <a:ea typeface="メイリオ" panose="020B0604030504040204" pitchFamily="50" charset="-128"/>
                <a:cs typeface="Arial"/>
              </a:rPr>
              <a:t>/</a:t>
            </a:r>
            <a:r>
              <a:rPr lang="ja-JP" altLang="en-US" b="1">
                <a:solidFill>
                  <a:prstClr val="black"/>
                </a:solidFill>
                <a:latin typeface="メイリオ" panose="020B0604030504040204" pitchFamily="50" charset="-128"/>
                <a:ea typeface="メイリオ" panose="020B0604030504040204" pitchFamily="50" charset="-128"/>
                <a:cs typeface="Arial"/>
              </a:rPr>
              <a:t>お金を支払うことがある」率</a:t>
            </a:r>
            <a:r>
              <a:rPr kumimoji="0" lang="ja-JP" altLang="en-US" b="1">
                <a:solidFill>
                  <a:prstClr val="black"/>
                </a:solidFill>
                <a:latin typeface="メイリオ" panose="020B0604030504040204" pitchFamily="50" charset="-128"/>
                <a:ea typeface="メイリオ" panose="020B0604030504040204" pitchFamily="50" charset="-128"/>
                <a:cs typeface="Arial"/>
              </a:rPr>
              <a:t>がスマホユーザー平均の何倍か</a:t>
            </a:r>
            <a:endParaRPr lang="ja-JP" altLang="en-US" b="1">
              <a:solidFill>
                <a:prstClr val="black"/>
              </a:solidFill>
              <a:latin typeface="メイリオ" panose="020B0604030504040204" pitchFamily="50" charset="-128"/>
              <a:ea typeface="メイリオ" panose="020B0604030504040204" pitchFamily="50" charset="-128"/>
              <a:cs typeface="Arial"/>
            </a:endParaRPr>
          </a:p>
        </p:txBody>
      </p:sp>
      <p:sp>
        <p:nvSpPr>
          <p:cNvPr id="16" name="正方形/長方形 15">
            <a:extLst>
              <a:ext uri="{FF2B5EF4-FFF2-40B4-BE49-F238E27FC236}">
                <a16:creationId xmlns:a16="http://schemas.microsoft.com/office/drawing/2014/main" id="{81D1A66D-0D56-C276-9AB1-1AFE0CB3ECA3}"/>
              </a:ext>
            </a:extLst>
          </p:cNvPr>
          <p:cNvSpPr/>
          <p:nvPr/>
        </p:nvSpPr>
        <p:spPr>
          <a:xfrm>
            <a:off x="874712" y="6222313"/>
            <a:ext cx="6583854" cy="261610"/>
          </a:xfrm>
          <a:prstGeom prst="rect">
            <a:avLst/>
          </a:prstGeom>
        </p:spPr>
        <p:txBody>
          <a:bodyPr wrap="none">
            <a:spAutoFit/>
          </a:bodyPr>
          <a:lstStyle/>
          <a:p>
            <a:pPr latinLnBrk="1"/>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データ出典：スマートアンサー調査（</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2021</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年</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10</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月実施</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全国</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15</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59</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歳の男女を対象 サンプル数</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498)</a:t>
            </a:r>
            <a:endParaRPr kumimoji="0" lang="ja-JP" altLang="en-US" sz="1100">
              <a:solidFill>
                <a:prstClr val="black"/>
              </a:solidFill>
              <a:latin typeface="メイリオ" panose="020B0604030504040204" pitchFamily="50" charset="-128"/>
              <a:ea typeface="メイリオ" panose="020B0604030504040204" pitchFamily="50" charset="-128"/>
            </a:endParaRPr>
          </a:p>
        </p:txBody>
      </p:sp>
      <p:graphicFrame>
        <p:nvGraphicFramePr>
          <p:cNvPr id="17" name="表 16">
            <a:extLst>
              <a:ext uri="{FF2B5EF4-FFF2-40B4-BE49-F238E27FC236}">
                <a16:creationId xmlns:a16="http://schemas.microsoft.com/office/drawing/2014/main" id="{7E8CA6EA-623F-C752-C9EC-C7880150339B}"/>
              </a:ext>
            </a:extLst>
          </p:cNvPr>
          <p:cNvGraphicFramePr>
            <a:graphicFrameLocks noGrp="1"/>
          </p:cNvGraphicFramePr>
          <p:nvPr>
            <p:extLst>
              <p:ext uri="{D42A27DB-BD31-4B8C-83A1-F6EECF244321}">
                <p14:modId xmlns:p14="http://schemas.microsoft.com/office/powerpoint/2010/main" val="1665788300"/>
              </p:ext>
            </p:extLst>
          </p:nvPr>
        </p:nvGraphicFramePr>
        <p:xfrm>
          <a:off x="874712" y="2760280"/>
          <a:ext cx="10442575" cy="3090248"/>
        </p:xfrm>
        <a:graphic>
          <a:graphicData uri="http://schemas.openxmlformats.org/drawingml/2006/table">
            <a:tbl>
              <a:tblPr/>
              <a:tblGrid>
                <a:gridCol w="4080921">
                  <a:extLst>
                    <a:ext uri="{9D8B030D-6E8A-4147-A177-3AD203B41FA5}">
                      <a16:colId xmlns:a16="http://schemas.microsoft.com/office/drawing/2014/main" val="1207285504"/>
                    </a:ext>
                  </a:extLst>
                </a:gridCol>
                <a:gridCol w="1032397">
                  <a:extLst>
                    <a:ext uri="{9D8B030D-6E8A-4147-A177-3AD203B41FA5}">
                      <a16:colId xmlns:a16="http://schemas.microsoft.com/office/drawing/2014/main" val="3062731168"/>
                    </a:ext>
                  </a:extLst>
                </a:gridCol>
                <a:gridCol w="619438">
                  <a:extLst>
                    <a:ext uri="{9D8B030D-6E8A-4147-A177-3AD203B41FA5}">
                      <a16:colId xmlns:a16="http://schemas.microsoft.com/office/drawing/2014/main" val="4260921309"/>
                    </a:ext>
                  </a:extLst>
                </a:gridCol>
                <a:gridCol w="3491891">
                  <a:extLst>
                    <a:ext uri="{9D8B030D-6E8A-4147-A177-3AD203B41FA5}">
                      <a16:colId xmlns:a16="http://schemas.microsoft.com/office/drawing/2014/main" val="2732420224"/>
                    </a:ext>
                  </a:extLst>
                </a:gridCol>
                <a:gridCol w="1217928">
                  <a:extLst>
                    <a:ext uri="{9D8B030D-6E8A-4147-A177-3AD203B41FA5}">
                      <a16:colId xmlns:a16="http://schemas.microsoft.com/office/drawing/2014/main" val="4062920736"/>
                    </a:ext>
                  </a:extLst>
                </a:gridCol>
              </a:tblGrid>
              <a:tr h="815537">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ブランド品</a:t>
                      </a:r>
                      <a:endParaRPr lang="en-US" altLang="ja-JP" sz="1200" b="1" i="0" u="none" strike="noStrike">
                        <a:solidFill>
                          <a:srgbClr val="404040"/>
                        </a:solidFill>
                        <a:effectLst/>
                        <a:latin typeface="メイリオ" panose="020B0604030504040204" pitchFamily="50" charset="-128"/>
                        <a:ea typeface="メイリオ" panose="020B0604030504040204" pitchFamily="50" charset="-128"/>
                      </a:endParaRPr>
                    </a:p>
                    <a:p>
                      <a:pPr algn="l" fontAlgn="ct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バッグ</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腕時計</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ジュエリー等</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2.2</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endParaRPr lang="ja-JP" altLang="en-US" sz="1200" b="1" i="0" u="none" strike="noStrike">
                        <a:solidFill>
                          <a:srgbClr val="404040"/>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日用品・生活雑貨・インテリア</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1.5</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1060252118"/>
                  </a:ext>
                </a:extLst>
              </a:tr>
              <a:tr h="815537">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化粧品・美容用品</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1.7</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endParaRPr lang="en-US" altLang="ja-JP" sz="1200" b="1" i="0" u="none" strike="noStrike">
                        <a:solidFill>
                          <a:srgbClr val="404040"/>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音楽・映像コンテンツ</a:t>
                      </a:r>
                      <a:endParaRPr lang="en-US" altLang="ja-JP" sz="1200" b="1" i="0" u="none" strike="noStrike">
                        <a:solidFill>
                          <a:srgbClr val="404040"/>
                        </a:solidFill>
                        <a:effectLst/>
                        <a:latin typeface="メイリオ" panose="020B0604030504040204" pitchFamily="50" charset="-128"/>
                        <a:ea typeface="メイリオ" panose="020B0604030504040204" pitchFamily="50" charset="-128"/>
                      </a:endParaRPr>
                    </a:p>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 </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ドラマ</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映画</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アニメ等</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1.5</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3123637979"/>
                  </a:ext>
                </a:extLst>
              </a:tr>
              <a:tr h="643637">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衣料品・ファッション・アクセサリー</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1.6</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endParaRPr lang="ja-JP" altLang="en-US" sz="1200" b="1" i="0" u="none" strike="noStrike">
                        <a:solidFill>
                          <a:srgbClr val="404040"/>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旅行・レジャー</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1.5</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1727453227"/>
                  </a:ext>
                </a:extLst>
              </a:tr>
              <a:tr h="815537">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飲食店</a:t>
                      </a:r>
                      <a:endParaRPr lang="en-US" altLang="ja-JP" sz="1200" b="1" i="0" u="none" strike="noStrike">
                        <a:solidFill>
                          <a:srgbClr val="404040"/>
                        </a:solidFill>
                        <a:effectLst/>
                        <a:latin typeface="メイリオ" panose="020B0604030504040204" pitchFamily="50" charset="-128"/>
                        <a:ea typeface="メイリオ" panose="020B0604030504040204" pitchFamily="50" charset="-128"/>
                      </a:endParaRPr>
                    </a:p>
                    <a:p>
                      <a:pPr algn="l" fontAlgn="ct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カフェ</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居酒屋</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レストラン等</a:t>
                      </a:r>
                      <a:r>
                        <a:rPr lang="en-US" altLang="ja-JP" sz="1200" b="1" i="0" u="none" strike="noStrike">
                          <a:solidFill>
                            <a:srgbClr val="404040"/>
                          </a:solidFill>
                          <a:effectLst/>
                          <a:latin typeface="メイリオ" panose="020B0604030504040204" pitchFamily="50" charset="-128"/>
                          <a:ea typeface="メイリオ" panose="020B0604030504040204" pitchFamily="50" charset="-128"/>
                        </a:rPr>
                        <a:t>)</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1.6</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endParaRPr lang="ja-JP" altLang="en-US" sz="1200" b="1" i="0" u="none" strike="noStrike">
                        <a:solidFill>
                          <a:srgbClr val="404040"/>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no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l" fontAlgn="ctr"/>
                      <a:r>
                        <a:rPr lang="ja-JP" altLang="en-US" sz="1200" b="1" i="0" u="none" strike="noStrike">
                          <a:solidFill>
                            <a:srgbClr val="404040"/>
                          </a:solidFill>
                          <a:effectLst/>
                          <a:latin typeface="メイリオ" panose="020B0604030504040204" pitchFamily="50" charset="-128"/>
                          <a:ea typeface="メイリオ" panose="020B0604030504040204" pitchFamily="50" charset="-128"/>
                        </a:rPr>
                        <a:t>車・バイク・関連用品</a:t>
                      </a: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tc>
                  <a:txBody>
                    <a:bodyPr/>
                    <a:lstStyle>
                      <a:lvl1pPr marL="0" algn="l" defTabSz="914400" rtl="0" eaLnBrk="1" latinLnBrk="0" hangingPunct="1">
                        <a:defRPr kumimoji="1" sz="1800" kern="1200">
                          <a:solidFill>
                            <a:schemeClr val="dk1"/>
                          </a:solidFill>
                          <a:latin typeface="Arial"/>
                          <a:ea typeface="メイリオ"/>
                        </a:defRPr>
                      </a:lvl1pPr>
                      <a:lvl2pPr marL="457200" algn="l" defTabSz="914400" rtl="0" eaLnBrk="1" latinLnBrk="0" hangingPunct="1">
                        <a:defRPr kumimoji="1" sz="1800" kern="1200">
                          <a:solidFill>
                            <a:schemeClr val="dk1"/>
                          </a:solidFill>
                          <a:latin typeface="Arial"/>
                          <a:ea typeface="メイリオ"/>
                        </a:defRPr>
                      </a:lvl2pPr>
                      <a:lvl3pPr marL="914400" algn="l" defTabSz="914400" rtl="0" eaLnBrk="1" latinLnBrk="0" hangingPunct="1">
                        <a:defRPr kumimoji="1" sz="1800" kern="1200">
                          <a:solidFill>
                            <a:schemeClr val="dk1"/>
                          </a:solidFill>
                          <a:latin typeface="Arial"/>
                          <a:ea typeface="メイリオ"/>
                        </a:defRPr>
                      </a:lvl3pPr>
                      <a:lvl4pPr marL="1371600" algn="l" defTabSz="914400" rtl="0" eaLnBrk="1" latinLnBrk="0" hangingPunct="1">
                        <a:defRPr kumimoji="1" sz="1800" kern="1200">
                          <a:solidFill>
                            <a:schemeClr val="dk1"/>
                          </a:solidFill>
                          <a:latin typeface="Arial"/>
                          <a:ea typeface="メイリオ"/>
                        </a:defRPr>
                      </a:lvl4pPr>
                      <a:lvl5pPr marL="1828800" algn="l" defTabSz="914400" rtl="0" eaLnBrk="1" latinLnBrk="0" hangingPunct="1">
                        <a:defRPr kumimoji="1" sz="1800" kern="1200">
                          <a:solidFill>
                            <a:schemeClr val="dk1"/>
                          </a:solidFill>
                          <a:latin typeface="Arial"/>
                          <a:ea typeface="メイリオ"/>
                        </a:defRPr>
                      </a:lvl5pPr>
                      <a:lvl6pPr marL="2286000" algn="l" defTabSz="914400" rtl="0" eaLnBrk="1" latinLnBrk="0" hangingPunct="1">
                        <a:defRPr kumimoji="1" sz="1800" kern="1200">
                          <a:solidFill>
                            <a:schemeClr val="dk1"/>
                          </a:solidFill>
                          <a:latin typeface="Arial"/>
                          <a:ea typeface="メイリオ"/>
                        </a:defRPr>
                      </a:lvl6pPr>
                      <a:lvl7pPr marL="2743200" algn="l" defTabSz="914400" rtl="0" eaLnBrk="1" latinLnBrk="0" hangingPunct="1">
                        <a:defRPr kumimoji="1" sz="1800" kern="1200">
                          <a:solidFill>
                            <a:schemeClr val="dk1"/>
                          </a:solidFill>
                          <a:latin typeface="Arial"/>
                          <a:ea typeface="メイリオ"/>
                        </a:defRPr>
                      </a:lvl7pPr>
                      <a:lvl8pPr marL="3200400" algn="l" defTabSz="914400" rtl="0" eaLnBrk="1" latinLnBrk="0" hangingPunct="1">
                        <a:defRPr kumimoji="1" sz="1800" kern="1200">
                          <a:solidFill>
                            <a:schemeClr val="dk1"/>
                          </a:solidFill>
                          <a:latin typeface="Arial"/>
                          <a:ea typeface="メイリオ"/>
                        </a:defRPr>
                      </a:lvl8pPr>
                      <a:lvl9pPr marL="3657600" algn="l" defTabSz="914400" rtl="0" eaLnBrk="1" latinLnBrk="0" hangingPunct="1">
                        <a:defRPr kumimoji="1" sz="1800" kern="1200">
                          <a:solidFill>
                            <a:schemeClr val="dk1"/>
                          </a:solidFill>
                          <a:latin typeface="Arial"/>
                          <a:ea typeface="メイリオ"/>
                        </a:defRPr>
                      </a:lvl9pPr>
                    </a:lstStyle>
                    <a:p>
                      <a:pPr algn="ctr" fontAlgn="ctr"/>
                      <a:r>
                        <a:rPr lang="en-US" altLang="ja-JP" sz="1200" b="1" i="0" u="none" strike="noStrike">
                          <a:solidFill>
                            <a:srgbClr val="3ABC4F"/>
                          </a:solidFill>
                          <a:effectLst/>
                          <a:latin typeface="メイリオ" panose="020B0604030504040204" pitchFamily="50" charset="-128"/>
                          <a:ea typeface="メイリオ" panose="020B0604030504040204" pitchFamily="50" charset="-128"/>
                        </a:rPr>
                        <a:t>1.5</a:t>
                      </a:r>
                      <a:r>
                        <a:rPr lang="ja-JP" altLang="en-US" sz="1200" b="1" i="0" u="none" strike="noStrike">
                          <a:solidFill>
                            <a:srgbClr val="3ABC4F"/>
                          </a:solidFill>
                          <a:effectLst/>
                          <a:latin typeface="メイリオ" panose="020B0604030504040204" pitchFamily="50" charset="-128"/>
                          <a:ea typeface="メイリオ" panose="020B0604030504040204" pitchFamily="50" charset="-128"/>
                        </a:rPr>
                        <a:t>倍</a:t>
                      </a:r>
                      <a:endParaRPr lang="en-US" altLang="ja-JP" sz="1200" b="1" i="0" u="none" strike="noStrike">
                        <a:solidFill>
                          <a:srgbClr val="3ABC4F"/>
                        </a:solidFill>
                        <a:effectLst/>
                        <a:latin typeface="メイリオ" panose="020B0604030504040204" pitchFamily="50" charset="-128"/>
                        <a:ea typeface="メイリオ" panose="020B0604030504040204" pitchFamily="50" charset="-128"/>
                      </a:endParaRPr>
                    </a:p>
                  </a:txBody>
                  <a:tcPr marL="108000" marR="108000" marT="108000" marB="108000"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70AD47">
                        <a:lumMod val="20000"/>
                        <a:lumOff val="80000"/>
                      </a:srgbClr>
                    </a:solidFill>
                  </a:tcPr>
                </a:tc>
                <a:extLst>
                  <a:ext uri="{0D108BD9-81ED-4DB2-BD59-A6C34878D82A}">
                    <a16:rowId xmlns:a16="http://schemas.microsoft.com/office/drawing/2014/main" val="2384659574"/>
                  </a:ext>
                </a:extLst>
              </a:tr>
            </a:tbl>
          </a:graphicData>
        </a:graphic>
      </p:graphicFrame>
      <p:sp>
        <p:nvSpPr>
          <p:cNvPr id="18" name="正方形/長方形 17">
            <a:extLst>
              <a:ext uri="{FF2B5EF4-FFF2-40B4-BE49-F238E27FC236}">
                <a16:creationId xmlns:a16="http://schemas.microsoft.com/office/drawing/2014/main" id="{5718D82B-25E6-745F-B03F-D5CF813F46FB}"/>
              </a:ext>
            </a:extLst>
          </p:cNvPr>
          <p:cNvSpPr/>
          <p:nvPr/>
        </p:nvSpPr>
        <p:spPr>
          <a:xfrm>
            <a:off x="874712" y="5993034"/>
            <a:ext cx="1824538" cy="261610"/>
          </a:xfrm>
          <a:prstGeom prst="rect">
            <a:avLst/>
          </a:prstGeom>
        </p:spPr>
        <p:txBody>
          <a:bodyPr wrap="none">
            <a:spAutoFit/>
          </a:bodyPr>
          <a:lstStyle/>
          <a:p>
            <a:pPr latinLnBrk="1"/>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リフト率上位</a:t>
            </a:r>
            <a:r>
              <a:rPr kumimoji="0" lang="en-US" altLang="ja-JP" sz="1100">
                <a:solidFill>
                  <a:prstClr val="black">
                    <a:lumMod val="75000"/>
                    <a:lumOff val="25000"/>
                  </a:prstClr>
                </a:solidFill>
                <a:latin typeface="メイリオ" panose="020B0604030504040204" pitchFamily="50" charset="-128"/>
                <a:ea typeface="メイリオ" panose="020B0604030504040204" pitchFamily="50" charset="-128"/>
                <a:cs typeface="Arial"/>
              </a:rPr>
              <a:t>8</a:t>
            </a:r>
            <a:r>
              <a:rPr kumimoji="0" lang="ja-JP" altLang="en-US" sz="1100">
                <a:solidFill>
                  <a:prstClr val="black">
                    <a:lumMod val="75000"/>
                    <a:lumOff val="25000"/>
                  </a:prstClr>
                </a:solidFill>
                <a:latin typeface="メイリオ" panose="020B0604030504040204" pitchFamily="50" charset="-128"/>
                <a:ea typeface="メイリオ" panose="020B0604030504040204" pitchFamily="50" charset="-128"/>
                <a:cs typeface="Arial"/>
              </a:rPr>
              <a:t>カテゴリ</a:t>
            </a:r>
          </a:p>
        </p:txBody>
      </p:sp>
    </p:spTree>
    <p:extLst>
      <p:ext uri="{BB962C8B-B14F-4D97-AF65-F5344CB8AC3E}">
        <p14:creationId xmlns:p14="http://schemas.microsoft.com/office/powerpoint/2010/main" val="17590302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5E3050-5D63-D41B-25A6-3EFC6E9C6834}"/>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9D365E8-2A88-2E66-855D-44A0A6D0A29F}"/>
              </a:ext>
            </a:extLst>
          </p:cNvPr>
          <p:cNvSpPr>
            <a:spLocks noGrp="1"/>
          </p:cNvSpPr>
          <p:nvPr>
            <p:ph type="ctrTitle"/>
          </p:nvPr>
        </p:nvSpPr>
        <p:spPr/>
        <p:txBody>
          <a:bodyPr/>
          <a:lstStyle/>
          <a:p>
            <a:r>
              <a:rPr kumimoji="1" lang="ja-JP" altLang="en-US" dirty="0">
                <a:solidFill>
                  <a:srgbClr val="3A3A59"/>
                </a:solidFill>
                <a:latin typeface="メイリオ"/>
                <a:ea typeface="メイリオ"/>
              </a:rPr>
              <a:t>イベント枠</a:t>
            </a:r>
            <a:r>
              <a:rPr lang="ja-JP" altLang="en-US" dirty="0">
                <a:solidFill>
                  <a:srgbClr val="3A3A59"/>
                </a:solidFill>
                <a:latin typeface="メイリオ"/>
                <a:ea typeface="メイリオ"/>
              </a:rPr>
              <a:t>の掲載</a:t>
            </a:r>
            <a:r>
              <a:rPr kumimoji="1" lang="ja-JP" altLang="en-US" dirty="0">
                <a:solidFill>
                  <a:srgbClr val="3A3A59"/>
                </a:solidFill>
                <a:latin typeface="メイリオ"/>
                <a:ea typeface="メイリオ"/>
              </a:rPr>
              <a:t>について</a:t>
            </a:r>
          </a:p>
        </p:txBody>
      </p:sp>
      <p:sp>
        <p:nvSpPr>
          <p:cNvPr id="3" name="テキスト プレースホルダー 2">
            <a:extLst>
              <a:ext uri="{FF2B5EF4-FFF2-40B4-BE49-F238E27FC236}">
                <a16:creationId xmlns:a16="http://schemas.microsoft.com/office/drawing/2014/main" id="{F5202E0C-BB22-F125-265B-7230F692CBA5}"/>
              </a:ext>
            </a:extLst>
          </p:cNvPr>
          <p:cNvSpPr>
            <a:spLocks noGrp="1"/>
          </p:cNvSpPr>
          <p:nvPr>
            <p:ph type="body" sz="quarter" idx="10"/>
          </p:nvPr>
        </p:nvSpPr>
        <p:spPr/>
        <p:txBody>
          <a:bodyPr/>
          <a:lstStyle/>
          <a:p>
            <a:r>
              <a:rPr lang="ja-JP" altLang="en-US" dirty="0"/>
              <a:t>「スポーツ」や「国民行事」など、話題性の高いイベント時に</a:t>
            </a:r>
            <a:r>
              <a:rPr lang="en-US" altLang="ja-JP" dirty="0"/>
              <a:t>LINE</a:t>
            </a:r>
            <a:r>
              <a:rPr lang="ja-JP" altLang="en-US" dirty="0"/>
              <a:t> </a:t>
            </a:r>
            <a:r>
              <a:rPr lang="en-US" altLang="ja-JP" dirty="0"/>
              <a:t>NEWS</a:t>
            </a:r>
            <a:r>
              <a:rPr lang="ja-JP" altLang="en-US" dirty="0"/>
              <a:t>面の上部に、特別コンテンツ枠が掲載されます。</a:t>
            </a:r>
            <a:endParaRPr lang="en-US" altLang="ja-JP" dirty="0"/>
          </a:p>
          <a:p>
            <a:r>
              <a:rPr lang="ja-JP" altLang="en-US" dirty="0"/>
              <a:t> 各イベントごとに興味関心が高いと想定されるユーザーに対して掲載されます。</a:t>
            </a:r>
            <a:endParaRPr lang="en-US" altLang="ja-JP" dirty="0"/>
          </a:p>
          <a:p>
            <a:r>
              <a:rPr lang="ja-JP" altLang="en-US" dirty="0"/>
              <a:t> イベント例：五輪大会、アメリカ大統領選、紅白歌合戦、ボクシング世界戦、</a:t>
            </a:r>
            <a:r>
              <a:rPr lang="en-US" altLang="ja-JP" dirty="0"/>
              <a:t>WBC</a:t>
            </a:r>
            <a:r>
              <a:rPr lang="ja-JP" altLang="en-US" dirty="0"/>
              <a:t>、ワールドカップなど</a:t>
            </a:r>
            <a:endParaRPr kumimoji="1" lang="ja-JP" altLang="en-US" dirty="0"/>
          </a:p>
        </p:txBody>
      </p:sp>
      <p:sp>
        <p:nvSpPr>
          <p:cNvPr id="7" name="テキスト ボックス 6">
            <a:extLst>
              <a:ext uri="{FF2B5EF4-FFF2-40B4-BE49-F238E27FC236}">
                <a16:creationId xmlns:a16="http://schemas.microsoft.com/office/drawing/2014/main" id="{C2950DAE-C3DB-6A87-114B-A8D8A16AEFFE}"/>
              </a:ext>
            </a:extLst>
          </p:cNvPr>
          <p:cNvSpPr txBox="1"/>
          <p:nvPr/>
        </p:nvSpPr>
        <p:spPr>
          <a:xfrm>
            <a:off x="5760197" y="2228686"/>
            <a:ext cx="5652529" cy="276999"/>
          </a:xfrm>
          <a:prstGeom prst="rect">
            <a:avLst/>
          </a:prstGeom>
          <a:noFill/>
        </p:spPr>
        <p:txBody>
          <a:bodyPr wrap="square" rtlCol="0">
            <a:spAutoFit/>
          </a:bodyPr>
          <a:lstStyle/>
          <a:p>
            <a:r>
              <a:rPr lang="ja-JP" altLang="en-US" sz="1200"/>
              <a:t>▼</a:t>
            </a:r>
            <a:r>
              <a:rPr kumimoji="1" lang="ja-JP" altLang="en-US" sz="1200"/>
              <a:t>イベント枠は、</a:t>
            </a:r>
            <a:r>
              <a:rPr lang="ja-JP" altLang="en-US" sz="1200"/>
              <a:t>クローズ</a:t>
            </a:r>
            <a:r>
              <a:rPr kumimoji="1" lang="ja-JP" altLang="en-US" sz="1200"/>
              <a:t>表示、</a:t>
            </a:r>
            <a:r>
              <a:rPr lang="ja-JP" altLang="en-US" sz="1200"/>
              <a:t>オープン表示の</a:t>
            </a:r>
            <a:r>
              <a:rPr lang="en-US" altLang="ja-JP" sz="1200"/>
              <a:t>2</a:t>
            </a:r>
            <a:r>
              <a:rPr lang="ja-JP" altLang="en-US" sz="1200"/>
              <a:t>パターンで表示されます</a:t>
            </a:r>
            <a:endParaRPr kumimoji="1" lang="ja-JP" altLang="en-US" sz="1200"/>
          </a:p>
        </p:txBody>
      </p:sp>
      <p:sp>
        <p:nvSpPr>
          <p:cNvPr id="11" name="テキスト ボックス 10">
            <a:extLst>
              <a:ext uri="{FF2B5EF4-FFF2-40B4-BE49-F238E27FC236}">
                <a16:creationId xmlns:a16="http://schemas.microsoft.com/office/drawing/2014/main" id="{F26B42F7-C59A-2C53-362E-C1A40F453A04}"/>
              </a:ext>
            </a:extLst>
          </p:cNvPr>
          <p:cNvSpPr txBox="1"/>
          <p:nvPr/>
        </p:nvSpPr>
        <p:spPr>
          <a:xfrm>
            <a:off x="9517042" y="2597603"/>
            <a:ext cx="1565987" cy="261610"/>
          </a:xfrm>
          <a:prstGeom prst="rect">
            <a:avLst/>
          </a:prstGeom>
          <a:noFill/>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オープン表示</a:t>
            </a:r>
            <a:endParaRPr lang="ja-JP" altLang="en-US" sz="1100" dirty="0">
              <a:latin typeface="メイリオ" panose="020B0604030504040204" pitchFamily="50" charset="-128"/>
              <a:ea typeface="メイリオ" panose="020B0604030504040204" pitchFamily="50" charset="-128"/>
            </a:endParaRPr>
          </a:p>
        </p:txBody>
      </p:sp>
      <p:sp>
        <p:nvSpPr>
          <p:cNvPr id="12" name="テキスト ボックス 11">
            <a:extLst>
              <a:ext uri="{FF2B5EF4-FFF2-40B4-BE49-F238E27FC236}">
                <a16:creationId xmlns:a16="http://schemas.microsoft.com/office/drawing/2014/main" id="{23F0A342-6BC2-B9DE-1332-4A3EAC9E3747}"/>
              </a:ext>
            </a:extLst>
          </p:cNvPr>
          <p:cNvSpPr txBox="1"/>
          <p:nvPr/>
        </p:nvSpPr>
        <p:spPr>
          <a:xfrm>
            <a:off x="3745508" y="7705801"/>
            <a:ext cx="1913034" cy="430887"/>
          </a:xfrm>
          <a:prstGeom prst="rect">
            <a:avLst/>
          </a:prstGeom>
          <a:noFill/>
        </p:spPr>
        <p:txBody>
          <a:bodyPr wrap="square">
            <a:spAutoFit/>
          </a:bodyPr>
          <a:lstStyle/>
          <a:p>
            <a:r>
              <a:rPr lang="ja-JP" altLang="en-US" sz="1100"/>
              <a:t>カテゴリータブ直下に、</a:t>
            </a:r>
            <a:endParaRPr lang="en-US" altLang="ja-JP" sz="1100"/>
          </a:p>
          <a:p>
            <a:r>
              <a:rPr lang="ja-JP" altLang="en-US" sz="1100"/>
              <a:t>バナーとしてクローズ表示</a:t>
            </a:r>
          </a:p>
        </p:txBody>
      </p:sp>
      <p:sp>
        <p:nvSpPr>
          <p:cNvPr id="13" name="テキスト ボックス 12">
            <a:extLst>
              <a:ext uri="{FF2B5EF4-FFF2-40B4-BE49-F238E27FC236}">
                <a16:creationId xmlns:a16="http://schemas.microsoft.com/office/drawing/2014/main" id="{E3AF9144-9E67-4330-8C3B-7AD72F6BA62B}"/>
              </a:ext>
            </a:extLst>
          </p:cNvPr>
          <p:cNvSpPr txBox="1"/>
          <p:nvPr/>
        </p:nvSpPr>
        <p:spPr>
          <a:xfrm>
            <a:off x="8894929" y="6394448"/>
            <a:ext cx="2483217" cy="430887"/>
          </a:xfrm>
          <a:prstGeom prst="rect">
            <a:avLst/>
          </a:prstGeom>
          <a:noFill/>
        </p:spPr>
        <p:txBody>
          <a:bodyPr wrap="square">
            <a:spAutoFit/>
          </a:bodyPr>
          <a:lstStyle/>
          <a:p>
            <a:r>
              <a:rPr lang="ja-JP" altLang="en-US" sz="1100" dirty="0">
                <a:latin typeface="メイリオ" panose="020B0604030504040204" pitchFamily="50" charset="-128"/>
                <a:ea typeface="メイリオ" panose="020B0604030504040204" pitchFamily="50" charset="-128"/>
              </a:rPr>
              <a:t>カテゴリータブ直下に、</a:t>
            </a:r>
            <a:endParaRPr lang="en-US" altLang="ja-JP" sz="1100" dirty="0">
              <a:latin typeface="メイリオ" panose="020B0604030504040204" pitchFamily="50" charset="-128"/>
              <a:ea typeface="メイリオ" panose="020B0604030504040204" pitchFamily="50" charset="-128"/>
            </a:endParaRPr>
          </a:p>
          <a:p>
            <a:r>
              <a:rPr lang="ja-JP" altLang="en-US" sz="1100" dirty="0">
                <a:latin typeface="メイリオ" panose="020B0604030504040204" pitchFamily="50" charset="-128"/>
                <a:ea typeface="メイリオ" panose="020B0604030504040204" pitchFamily="50" charset="-128"/>
              </a:rPr>
              <a:t>関連ニュースとともにオープン表示</a:t>
            </a:r>
          </a:p>
        </p:txBody>
      </p:sp>
      <p:sp>
        <p:nvSpPr>
          <p:cNvPr id="23" name="テキスト ボックス 22">
            <a:extLst>
              <a:ext uri="{FF2B5EF4-FFF2-40B4-BE49-F238E27FC236}">
                <a16:creationId xmlns:a16="http://schemas.microsoft.com/office/drawing/2014/main" id="{760429A8-71DE-1686-29AD-DC6A61D872FD}"/>
              </a:ext>
            </a:extLst>
          </p:cNvPr>
          <p:cNvSpPr txBox="1"/>
          <p:nvPr/>
        </p:nvSpPr>
        <p:spPr>
          <a:xfrm>
            <a:off x="1230304" y="2195144"/>
            <a:ext cx="3054141" cy="276999"/>
          </a:xfrm>
          <a:prstGeom prst="rect">
            <a:avLst/>
          </a:prstGeom>
          <a:noFill/>
        </p:spPr>
        <p:txBody>
          <a:bodyPr wrap="square" rtlCol="0">
            <a:spAutoFit/>
          </a:bodyPr>
          <a:lstStyle/>
          <a:p>
            <a:r>
              <a:rPr kumimoji="1" lang="ja-JP" altLang="en-US" sz="1200" dirty="0"/>
              <a:t>▼ニュースタブトップ画面</a:t>
            </a:r>
          </a:p>
        </p:txBody>
      </p:sp>
      <p:sp>
        <p:nvSpPr>
          <p:cNvPr id="26" name="矢印: 右 25">
            <a:extLst>
              <a:ext uri="{FF2B5EF4-FFF2-40B4-BE49-F238E27FC236}">
                <a16:creationId xmlns:a16="http://schemas.microsoft.com/office/drawing/2014/main" id="{7E200599-9266-7C44-316A-B62FA2BC74D3}"/>
              </a:ext>
            </a:extLst>
          </p:cNvPr>
          <p:cNvSpPr/>
          <p:nvPr/>
        </p:nvSpPr>
        <p:spPr>
          <a:xfrm>
            <a:off x="4266250" y="3563373"/>
            <a:ext cx="1233080" cy="928357"/>
          </a:xfrm>
          <a:prstGeom prst="rightArrow">
            <a:avLst/>
          </a:prstGeom>
          <a:solidFill>
            <a:srgbClr val="0000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FDF673E1-72CA-C242-BE2B-F588B5533FF1}"/>
              </a:ext>
            </a:extLst>
          </p:cNvPr>
          <p:cNvSpPr txBox="1"/>
          <p:nvPr/>
        </p:nvSpPr>
        <p:spPr>
          <a:xfrm>
            <a:off x="834074" y="3973174"/>
            <a:ext cx="1033669" cy="253916"/>
          </a:xfrm>
          <a:prstGeom prst="rect">
            <a:avLst/>
          </a:prstGeom>
          <a:noFill/>
        </p:spPr>
        <p:txBody>
          <a:bodyPr wrap="square" rtlCol="0">
            <a:spAutoFit/>
          </a:bodyPr>
          <a:lstStyle/>
          <a:p>
            <a:r>
              <a:rPr kumimoji="1" lang="en-US" altLang="ja-JP" sz="1050" b="1">
                <a:solidFill>
                  <a:schemeClr val="bg1"/>
                </a:solidFill>
              </a:rPr>
              <a:t>※</a:t>
            </a:r>
            <a:r>
              <a:rPr kumimoji="1" lang="ja-JP" altLang="en-US" sz="1050" b="1">
                <a:solidFill>
                  <a:schemeClr val="bg1"/>
                </a:solidFill>
              </a:rPr>
              <a:t>イメージ</a:t>
            </a:r>
          </a:p>
        </p:txBody>
      </p:sp>
      <p:sp>
        <p:nvSpPr>
          <p:cNvPr id="10" name="テキスト ボックス 9">
            <a:extLst>
              <a:ext uri="{FF2B5EF4-FFF2-40B4-BE49-F238E27FC236}">
                <a16:creationId xmlns:a16="http://schemas.microsoft.com/office/drawing/2014/main" id="{FE60E413-4DF1-F822-A700-72D233E5E337}"/>
              </a:ext>
            </a:extLst>
          </p:cNvPr>
          <p:cNvSpPr txBox="1"/>
          <p:nvPr/>
        </p:nvSpPr>
        <p:spPr>
          <a:xfrm>
            <a:off x="6557974" y="2597603"/>
            <a:ext cx="1565987" cy="261610"/>
          </a:xfrm>
          <a:prstGeom prst="rect">
            <a:avLst/>
          </a:prstGeom>
          <a:noFill/>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クローズ表示</a:t>
            </a:r>
            <a:endParaRPr lang="ja-JP" altLang="en-US" sz="1100" dirty="0">
              <a:latin typeface="メイリオ" panose="020B0604030504040204" pitchFamily="50" charset="-128"/>
              <a:ea typeface="メイリオ" panose="020B0604030504040204" pitchFamily="50" charset="-128"/>
            </a:endParaRPr>
          </a:p>
        </p:txBody>
      </p:sp>
      <p:sp>
        <p:nvSpPr>
          <p:cNvPr id="4" name="AutoShape 2">
            <a:extLst>
              <a:ext uri="{FF2B5EF4-FFF2-40B4-BE49-F238E27FC236}">
                <a16:creationId xmlns:a16="http://schemas.microsoft.com/office/drawing/2014/main" id="{66E0C7D9-4BC7-1B8A-A6E7-2EB224447AB4}"/>
              </a:ext>
            </a:extLst>
          </p:cNvPr>
          <p:cNvSpPr>
            <a:spLocks noChangeAspect="1" noChangeArrowheads="1"/>
          </p:cNvSpPr>
          <p:nvPr/>
        </p:nvSpPr>
        <p:spPr bwMode="auto">
          <a:xfrm>
            <a:off x="4284445" y="456028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pic>
        <p:nvPicPr>
          <p:cNvPr id="54" name="図 53">
            <a:extLst>
              <a:ext uri="{FF2B5EF4-FFF2-40B4-BE49-F238E27FC236}">
                <a16:creationId xmlns:a16="http://schemas.microsoft.com/office/drawing/2014/main" id="{B54747F3-0C45-D2E0-9149-F31DEFB35AFB}"/>
              </a:ext>
            </a:extLst>
          </p:cNvPr>
          <p:cNvPicPr>
            <a:picLocks noChangeAspect="1"/>
          </p:cNvPicPr>
          <p:nvPr/>
        </p:nvPicPr>
        <p:blipFill>
          <a:blip r:embed="rId3"/>
          <a:stretch>
            <a:fillRect/>
          </a:stretch>
        </p:blipFill>
        <p:spPr>
          <a:xfrm>
            <a:off x="1108971" y="2692150"/>
            <a:ext cx="2340000" cy="3312970"/>
          </a:xfrm>
          <a:prstGeom prst="rect">
            <a:avLst/>
          </a:prstGeom>
        </p:spPr>
      </p:pic>
      <p:pic>
        <p:nvPicPr>
          <p:cNvPr id="95" name="図 94">
            <a:extLst>
              <a:ext uri="{FF2B5EF4-FFF2-40B4-BE49-F238E27FC236}">
                <a16:creationId xmlns:a16="http://schemas.microsoft.com/office/drawing/2014/main" id="{364BB7C7-E371-4568-F80A-7AC1471594FF}"/>
              </a:ext>
            </a:extLst>
          </p:cNvPr>
          <p:cNvPicPr>
            <a:picLocks noChangeAspect="1"/>
          </p:cNvPicPr>
          <p:nvPr/>
        </p:nvPicPr>
        <p:blipFill>
          <a:blip r:embed="rId4"/>
          <a:stretch>
            <a:fillRect/>
          </a:stretch>
        </p:blipFill>
        <p:spPr>
          <a:xfrm>
            <a:off x="5856696" y="2874280"/>
            <a:ext cx="2462997" cy="3420152"/>
          </a:xfrm>
          <a:prstGeom prst="rect">
            <a:avLst/>
          </a:prstGeom>
        </p:spPr>
      </p:pic>
      <p:sp>
        <p:nvSpPr>
          <p:cNvPr id="99" name="テキスト ボックス 98">
            <a:extLst>
              <a:ext uri="{FF2B5EF4-FFF2-40B4-BE49-F238E27FC236}">
                <a16:creationId xmlns:a16="http://schemas.microsoft.com/office/drawing/2014/main" id="{E53E6918-2D81-A395-7237-57ECE49BFCCF}"/>
              </a:ext>
            </a:extLst>
          </p:cNvPr>
          <p:cNvSpPr txBox="1"/>
          <p:nvPr/>
        </p:nvSpPr>
        <p:spPr>
          <a:xfrm>
            <a:off x="5952511" y="6378912"/>
            <a:ext cx="2420086" cy="430887"/>
          </a:xfrm>
          <a:prstGeom prst="rect">
            <a:avLst/>
          </a:prstGeom>
          <a:noFill/>
        </p:spPr>
        <p:txBody>
          <a:bodyPr wrap="square">
            <a:spAutoFit/>
          </a:bodyPr>
          <a:lstStyle/>
          <a:p>
            <a:r>
              <a:rPr lang="ja-JP" altLang="en-US" sz="1100" dirty="0">
                <a:latin typeface="メイリオ" panose="020B0604030504040204" pitchFamily="50" charset="-128"/>
                <a:ea typeface="メイリオ" panose="020B0604030504040204" pitchFamily="50" charset="-128"/>
              </a:rPr>
              <a:t>カテゴリータブ直下に、</a:t>
            </a:r>
          </a:p>
          <a:p>
            <a:r>
              <a:rPr lang="ja-JP" altLang="en-US" sz="1100" dirty="0">
                <a:latin typeface="メイリオ" panose="020B0604030504040204" pitchFamily="50" charset="-128"/>
                <a:ea typeface="メイリオ" panose="020B0604030504040204" pitchFamily="50" charset="-128"/>
              </a:rPr>
              <a:t>バナーとしてクローズ表示</a:t>
            </a:r>
          </a:p>
        </p:txBody>
      </p:sp>
      <p:pic>
        <p:nvPicPr>
          <p:cNvPr id="6" name="図 5" descr="グラフィカル ユーザー インターフェイス, アプリケーション&#10;&#10;AI 生成コンテンツは間違っている可能性があります。">
            <a:extLst>
              <a:ext uri="{FF2B5EF4-FFF2-40B4-BE49-F238E27FC236}">
                <a16:creationId xmlns:a16="http://schemas.microsoft.com/office/drawing/2014/main" id="{61637D6A-7587-9420-81F7-ADAB54FB28AB}"/>
              </a:ext>
            </a:extLst>
          </p:cNvPr>
          <p:cNvPicPr>
            <a:picLocks noChangeAspect="1"/>
          </p:cNvPicPr>
          <p:nvPr/>
        </p:nvPicPr>
        <p:blipFill>
          <a:blip r:embed="rId5"/>
          <a:stretch>
            <a:fillRect/>
          </a:stretch>
        </p:blipFill>
        <p:spPr>
          <a:xfrm>
            <a:off x="8896350" y="2852738"/>
            <a:ext cx="2438400" cy="3409950"/>
          </a:xfrm>
          <a:prstGeom prst="rect">
            <a:avLst/>
          </a:prstGeom>
        </p:spPr>
      </p:pic>
    </p:spTree>
    <p:extLst>
      <p:ext uri="{BB962C8B-B14F-4D97-AF65-F5344CB8AC3E}">
        <p14:creationId xmlns:p14="http://schemas.microsoft.com/office/powerpoint/2010/main" val="21411854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A631F-7322-5E1C-52AA-B8BEEAE03F70}"/>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8A89C271-7D71-24DF-0CFB-1464DAC6BC85}"/>
              </a:ext>
            </a:extLst>
          </p:cNvPr>
          <p:cNvSpPr>
            <a:spLocks noGrp="1"/>
          </p:cNvSpPr>
          <p:nvPr>
            <p:ph type="body" sz="quarter" idx="11"/>
          </p:nvPr>
        </p:nvSpPr>
        <p:spPr>
          <a:xfrm>
            <a:off x="587375" y="2468880"/>
            <a:ext cx="11017250" cy="1738172"/>
          </a:xfrm>
        </p:spPr>
        <p:txBody>
          <a:bodyPr/>
          <a:lstStyle/>
          <a:p>
            <a:r>
              <a:rPr lang="en-US" altLang="ja-JP"/>
              <a:t>Appendix</a:t>
            </a:r>
          </a:p>
          <a:p>
            <a:r>
              <a:rPr lang="en-US" altLang="ja-JP">
                <a:latin typeface="Meiryo"/>
                <a:ea typeface="Meiryo"/>
              </a:rPr>
              <a:t>LINE</a:t>
            </a:r>
            <a:r>
              <a:rPr lang="ja-JP" altLang="en-US">
                <a:latin typeface="Meiryo"/>
                <a:ea typeface="Meiryo"/>
              </a:rPr>
              <a:t> </a:t>
            </a:r>
            <a:r>
              <a:rPr lang="en-US" altLang="ja-JP">
                <a:latin typeface="Meiryo"/>
                <a:ea typeface="Meiryo"/>
              </a:rPr>
              <a:t>NEWS Top Ad </a:t>
            </a:r>
            <a:r>
              <a:rPr lang="ja-JP" altLang="en-US">
                <a:latin typeface="Meiryo"/>
                <a:ea typeface="Meiryo"/>
              </a:rPr>
              <a:t>広告仕様比較</a:t>
            </a:r>
            <a:endParaRPr lang="en-US" altLang="ja-JP">
              <a:latin typeface="Meiryo"/>
              <a:ea typeface="Meiryo"/>
            </a:endParaRPr>
          </a:p>
        </p:txBody>
      </p:sp>
    </p:spTree>
    <p:extLst>
      <p:ext uri="{BB962C8B-B14F-4D97-AF65-F5344CB8AC3E}">
        <p14:creationId xmlns:p14="http://schemas.microsoft.com/office/powerpoint/2010/main" val="41623599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A815A6-9071-F428-9CF9-1F895E6571A7}"/>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B7510901-2319-4077-59D9-1E4083699E7F}"/>
              </a:ext>
            </a:extLst>
          </p:cNvPr>
          <p:cNvSpPr>
            <a:spLocks noGrp="1"/>
          </p:cNvSpPr>
          <p:nvPr>
            <p:ph type="body" sz="quarter" idx="11"/>
          </p:nvPr>
        </p:nvSpPr>
        <p:spPr>
          <a:xfrm>
            <a:off x="587375" y="2468880"/>
            <a:ext cx="11017250" cy="1738172"/>
          </a:xfrm>
        </p:spPr>
        <p:txBody>
          <a:bodyPr/>
          <a:lstStyle/>
          <a:p>
            <a:r>
              <a:rPr lang="en-US" altLang="ja-JP"/>
              <a:t>【UPDATE】LINE</a:t>
            </a:r>
            <a:r>
              <a:rPr lang="ja-JP" altLang="en-US"/>
              <a:t>ヤフー広告</a:t>
            </a:r>
            <a:endParaRPr lang="en-US" altLang="ja-JP"/>
          </a:p>
          <a:p>
            <a:r>
              <a:rPr lang="ja-JP" altLang="en-US"/>
              <a:t>統合プラットフォームについて</a:t>
            </a:r>
            <a:endParaRPr lang="en-US" altLang="ja-JP"/>
          </a:p>
        </p:txBody>
      </p:sp>
    </p:spTree>
    <p:extLst>
      <p:ext uri="{BB962C8B-B14F-4D97-AF65-F5344CB8AC3E}">
        <p14:creationId xmlns:p14="http://schemas.microsoft.com/office/powerpoint/2010/main" val="2401432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D9CEDB-9078-3AD3-5037-CADF50F0744B}"/>
            </a:ext>
          </a:extLst>
        </p:cNvPr>
        <p:cNvGrpSpPr/>
        <p:nvPr/>
      </p:nvGrpSpPr>
      <p:grpSpPr>
        <a:xfrm>
          <a:off x="0" y="0"/>
          <a:ext cx="0" cy="0"/>
          <a:chOff x="0" y="0"/>
          <a:chExt cx="0" cy="0"/>
        </a:xfrm>
      </p:grpSpPr>
      <p:sp>
        <p:nvSpPr>
          <p:cNvPr id="3" name="タイトル 2">
            <a:extLst>
              <a:ext uri="{FF2B5EF4-FFF2-40B4-BE49-F238E27FC236}">
                <a16:creationId xmlns:a16="http://schemas.microsoft.com/office/drawing/2014/main" id="{F183B9AE-1984-9CAE-27FC-52B5176ED35F}"/>
              </a:ext>
            </a:extLst>
          </p:cNvPr>
          <p:cNvSpPr>
            <a:spLocks noGrp="1"/>
          </p:cNvSpPr>
          <p:nvPr>
            <p:ph type="ctrTitle"/>
          </p:nvPr>
        </p:nvSpPr>
        <p:spPr/>
        <p:txBody>
          <a:bodyPr/>
          <a:lstStyle/>
          <a:p>
            <a:r>
              <a:rPr lang="en-US" altLang="ja-JP">
                <a:solidFill>
                  <a:schemeClr val="accent1"/>
                </a:solidFill>
                <a:latin typeface="メイリオ"/>
                <a:ea typeface="メイリオ"/>
              </a:rPr>
              <a:t>LINE NEWS Top Ad</a:t>
            </a:r>
            <a:r>
              <a:rPr lang="ja-JP" altLang="en-US">
                <a:solidFill>
                  <a:schemeClr val="accent1"/>
                </a:solidFill>
                <a:latin typeface="メイリオ"/>
                <a:ea typeface="メイリオ"/>
              </a:rPr>
              <a:t>仕様変更点まとめ</a:t>
            </a:r>
          </a:p>
        </p:txBody>
      </p:sp>
      <p:graphicFrame>
        <p:nvGraphicFramePr>
          <p:cNvPr id="2" name="表 1">
            <a:extLst>
              <a:ext uri="{FF2B5EF4-FFF2-40B4-BE49-F238E27FC236}">
                <a16:creationId xmlns:a16="http://schemas.microsoft.com/office/drawing/2014/main" id="{9A7A0DE3-395E-383D-2305-628D46B9885B}"/>
              </a:ext>
            </a:extLst>
          </p:cNvPr>
          <p:cNvGraphicFramePr>
            <a:graphicFrameLocks noGrp="1"/>
          </p:cNvGraphicFramePr>
          <p:nvPr>
            <p:extLst>
              <p:ext uri="{D42A27DB-BD31-4B8C-83A1-F6EECF244321}">
                <p14:modId xmlns:p14="http://schemas.microsoft.com/office/powerpoint/2010/main" val="1419209411"/>
              </p:ext>
            </p:extLst>
          </p:nvPr>
        </p:nvGraphicFramePr>
        <p:xfrm>
          <a:off x="781050" y="1114425"/>
          <a:ext cx="10638429" cy="5152813"/>
        </p:xfrm>
        <a:graphic>
          <a:graphicData uri="http://schemas.openxmlformats.org/drawingml/2006/table">
            <a:tbl>
              <a:tblPr firstRow="1" firstCol="1" bandRow="1">
                <a:tableStyleId>{7DF18680-E054-41AD-8BC1-D1AEF772440D}</a:tableStyleId>
              </a:tblPr>
              <a:tblGrid>
                <a:gridCol w="2208071">
                  <a:extLst>
                    <a:ext uri="{9D8B030D-6E8A-4147-A177-3AD203B41FA5}">
                      <a16:colId xmlns:a16="http://schemas.microsoft.com/office/drawing/2014/main" val="3698056676"/>
                    </a:ext>
                  </a:extLst>
                </a:gridCol>
                <a:gridCol w="4117429">
                  <a:extLst>
                    <a:ext uri="{9D8B030D-6E8A-4147-A177-3AD203B41FA5}">
                      <a16:colId xmlns:a16="http://schemas.microsoft.com/office/drawing/2014/main" val="280281772"/>
                    </a:ext>
                  </a:extLst>
                </a:gridCol>
                <a:gridCol w="4312929">
                  <a:extLst>
                    <a:ext uri="{9D8B030D-6E8A-4147-A177-3AD203B41FA5}">
                      <a16:colId xmlns:a16="http://schemas.microsoft.com/office/drawing/2014/main" val="3532118609"/>
                    </a:ext>
                  </a:extLst>
                </a:gridCol>
              </a:tblGrid>
              <a:tr h="321733">
                <a:tc>
                  <a:txBody>
                    <a:bodyPr/>
                    <a:lstStyle/>
                    <a:p>
                      <a:pPr algn="ctr"/>
                      <a:endParaRPr kumimoji="1" lang="ja-JP" altLang="en-US"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400" b="1">
                          <a:latin typeface="メイリオ" panose="020B0604030504040204" pitchFamily="50" charset="-128"/>
                          <a:ea typeface="メイリオ" panose="020B0604030504040204" pitchFamily="50" charset="-128"/>
                        </a:rPr>
                        <a:t>LINE</a:t>
                      </a:r>
                      <a:r>
                        <a:rPr kumimoji="1" lang="ja-JP" altLang="en-US" sz="1400" b="1">
                          <a:latin typeface="メイリオ" panose="020B0604030504040204" pitchFamily="50" charset="-128"/>
                          <a:ea typeface="メイリオ" panose="020B0604030504040204" pitchFamily="50" charset="-128"/>
                        </a:rPr>
                        <a:t>広告（統合前）</a:t>
                      </a:r>
                    </a:p>
                  </a:txBody>
                  <a:tcPr anchor="ctr">
                    <a:solidFill>
                      <a:schemeClr val="bg1">
                        <a:lumMod val="50000"/>
                      </a:schemeClr>
                    </a:solidFill>
                  </a:tcPr>
                </a:tc>
                <a:tc>
                  <a:txBody>
                    <a:bodyPr/>
                    <a:lstStyle/>
                    <a:p>
                      <a:pPr algn="ctr"/>
                      <a:r>
                        <a:rPr kumimoji="1" lang="en-US" altLang="ja-JP" sz="1200">
                          <a:latin typeface="メイリオ" panose="020B0604030504040204" pitchFamily="50" charset="-128"/>
                          <a:ea typeface="メイリオ" panose="020B0604030504040204" pitchFamily="50" charset="-128"/>
                        </a:rPr>
                        <a:t>LINE</a:t>
                      </a:r>
                      <a:r>
                        <a:rPr kumimoji="1" lang="ja-JP" altLang="en-US" sz="1200">
                          <a:latin typeface="メイリオ" panose="020B0604030504040204" pitchFamily="50" charset="-128"/>
                          <a:ea typeface="メイリオ" panose="020B0604030504040204" pitchFamily="50" charset="-128"/>
                        </a:rPr>
                        <a:t>ヤフー広告 ディスプレイ広告（予約型）（統合後）</a:t>
                      </a:r>
                    </a:p>
                  </a:txBody>
                  <a:tcPr anchor="ctr">
                    <a:solidFill>
                      <a:schemeClr val="bg1">
                        <a:lumMod val="50000"/>
                      </a:schemeClr>
                    </a:solidFill>
                  </a:tcPr>
                </a:tc>
                <a:extLst>
                  <a:ext uri="{0D108BD9-81ED-4DB2-BD59-A6C34878D82A}">
                    <a16:rowId xmlns:a16="http://schemas.microsoft.com/office/drawing/2014/main" val="1899260744"/>
                  </a:ext>
                </a:extLst>
              </a:tr>
              <a:tr h="284850">
                <a:tc>
                  <a:txBody>
                    <a:bodyPr/>
                    <a:lstStyle/>
                    <a:p>
                      <a:pPr algn="ctr"/>
                      <a:r>
                        <a:rPr kumimoji="1" lang="ja-JP" altLang="en-US" sz="1400">
                          <a:latin typeface="メイリオ"/>
                          <a:ea typeface="メイリオ"/>
                        </a:rPr>
                        <a:t>発注</a:t>
                      </a:r>
                      <a:r>
                        <a:rPr kumimoji="1" lang="en-US" altLang="ja-JP" sz="1400">
                          <a:latin typeface="メイリオ"/>
                          <a:ea typeface="メイリオ"/>
                        </a:rPr>
                        <a:t>/</a:t>
                      </a:r>
                      <a:r>
                        <a:rPr kumimoji="1" lang="ja-JP" altLang="en-US" sz="1400">
                          <a:latin typeface="メイリオ"/>
                          <a:ea typeface="メイリオ"/>
                        </a:rPr>
                        <a:t>予約</a:t>
                      </a:r>
                    </a:p>
                  </a:txBody>
                  <a:tcPr anchor="ctr">
                    <a:solidFill>
                      <a:schemeClr val="bg1">
                        <a:lumMod val="50000"/>
                      </a:schemeClr>
                    </a:solidFill>
                  </a:tcPr>
                </a:tc>
                <a:tc>
                  <a:txBody>
                    <a:bodyPr/>
                    <a:lstStyle/>
                    <a:p>
                      <a:pPr algn="ctr"/>
                      <a:r>
                        <a:rPr kumimoji="1" lang="en-US" altLang="ja-JP" sz="1200" b="0">
                          <a:solidFill>
                            <a:schemeClr val="tx1">
                              <a:lumMod val="95000"/>
                              <a:lumOff val="5000"/>
                            </a:schemeClr>
                          </a:solidFill>
                          <a:latin typeface="メイリオ"/>
                          <a:ea typeface="メイリオ"/>
                        </a:rPr>
                        <a:t>LBPM</a:t>
                      </a:r>
                      <a:r>
                        <a:rPr kumimoji="1" lang="ja-JP" altLang="en-US" sz="1200" b="0">
                          <a:solidFill>
                            <a:schemeClr val="tx1">
                              <a:lumMod val="95000"/>
                              <a:lumOff val="5000"/>
                            </a:schemeClr>
                          </a:solidFill>
                          <a:latin typeface="メイリオ"/>
                          <a:ea typeface="メイリオ"/>
                        </a:rPr>
                        <a:t>の発注フォームより</a:t>
                      </a:r>
                      <a:r>
                        <a:rPr kumimoji="1" lang="en-US" altLang="ja-JP" sz="1200" b="0">
                          <a:solidFill>
                            <a:schemeClr val="tx1">
                              <a:lumMod val="95000"/>
                              <a:lumOff val="5000"/>
                            </a:schemeClr>
                          </a:solidFill>
                          <a:latin typeface="メイリオ"/>
                          <a:ea typeface="メイリオ"/>
                        </a:rPr>
                        <a:t>6</a:t>
                      </a:r>
                      <a:r>
                        <a:rPr kumimoji="1" lang="ja-JP" altLang="en-US" sz="1200" b="0">
                          <a:solidFill>
                            <a:schemeClr val="tx1">
                              <a:lumMod val="95000"/>
                              <a:lumOff val="5000"/>
                            </a:schemeClr>
                          </a:solidFill>
                          <a:latin typeface="メイリオ"/>
                          <a:ea typeface="メイリオ"/>
                        </a:rPr>
                        <a:t>営業日前</a:t>
                      </a:r>
                      <a:r>
                        <a:rPr kumimoji="1" lang="en-US" altLang="ja-JP" sz="1200" b="0">
                          <a:solidFill>
                            <a:schemeClr val="tx1">
                              <a:lumMod val="95000"/>
                              <a:lumOff val="5000"/>
                            </a:schemeClr>
                          </a:solidFill>
                          <a:latin typeface="メイリオ"/>
                          <a:ea typeface="メイリオ"/>
                        </a:rPr>
                        <a:t>17</a:t>
                      </a:r>
                      <a:r>
                        <a:rPr kumimoji="1" lang="ja-JP" altLang="en-US" sz="1200" b="0">
                          <a:solidFill>
                            <a:schemeClr val="tx1">
                              <a:lumMod val="95000"/>
                              <a:lumOff val="5000"/>
                            </a:schemeClr>
                          </a:solidFill>
                          <a:latin typeface="メイリオ"/>
                          <a:ea typeface="メイリオ"/>
                        </a:rPr>
                        <a:t>時までに発注</a:t>
                      </a:r>
                    </a:p>
                  </a:txBody>
                  <a:tcPr anchor="ctr"/>
                </a:tc>
                <a:tc>
                  <a:txBody>
                    <a:bodyPr/>
                    <a:lstStyle/>
                    <a:p>
                      <a:pPr algn="ctr"/>
                      <a:r>
                        <a:rPr kumimoji="1" lang="ja-JP" altLang="en-US" sz="1200" b="1">
                          <a:solidFill>
                            <a:schemeClr val="tx1">
                              <a:lumMod val="95000"/>
                              <a:lumOff val="5000"/>
                            </a:schemeClr>
                          </a:solidFill>
                          <a:latin typeface="メイリオ"/>
                          <a:ea typeface="メイリオ"/>
                        </a:rPr>
                        <a:t>広告管理ツールで２営業日前までに発注</a:t>
                      </a:r>
                    </a:p>
                  </a:txBody>
                  <a:tcPr anchor="ctr"/>
                </a:tc>
                <a:extLst>
                  <a:ext uri="{0D108BD9-81ED-4DB2-BD59-A6C34878D82A}">
                    <a16:rowId xmlns:a16="http://schemas.microsoft.com/office/drawing/2014/main" val="362010515"/>
                  </a:ext>
                </a:extLst>
              </a:tr>
              <a:tr h="435188">
                <a:tc>
                  <a:txBody>
                    <a:bodyPr/>
                    <a:lstStyle/>
                    <a:p>
                      <a:pPr algn="ctr"/>
                      <a:r>
                        <a:rPr kumimoji="1" lang="ja-JP" altLang="en-US" sz="1400">
                          <a:latin typeface="メイリオ" panose="020B0604030504040204" pitchFamily="50" charset="-128"/>
                          <a:ea typeface="メイリオ" panose="020B0604030504040204" pitchFamily="50" charset="-128"/>
                        </a:rPr>
                        <a:t>仮押さえ</a:t>
                      </a:r>
                    </a:p>
                  </a:txBody>
                  <a:tcPr anchor="ctr">
                    <a:solidFill>
                      <a:schemeClr val="bg1">
                        <a:lumMod val="50000"/>
                      </a:schemeClr>
                    </a:solidFill>
                  </a:tcPr>
                </a:tc>
                <a:tc>
                  <a:txBody>
                    <a:bodyPr/>
                    <a:lstStyle/>
                    <a:p>
                      <a:pPr algn="ctr"/>
                      <a:r>
                        <a:rPr kumimoji="1" lang="en-US" altLang="ja-JP" sz="1200" b="0">
                          <a:solidFill>
                            <a:schemeClr val="tx1">
                              <a:lumMod val="95000"/>
                              <a:lumOff val="5000"/>
                            </a:schemeClr>
                          </a:solidFill>
                          <a:latin typeface="メイリオ"/>
                          <a:ea typeface="メイリオ"/>
                        </a:rPr>
                        <a:t>5</a:t>
                      </a:r>
                      <a:r>
                        <a:rPr kumimoji="1" lang="ja-JP" altLang="en-US" sz="1200" b="0">
                          <a:solidFill>
                            <a:schemeClr val="tx1">
                              <a:lumMod val="95000"/>
                              <a:lumOff val="5000"/>
                            </a:schemeClr>
                          </a:solidFill>
                          <a:latin typeface="メイリオ"/>
                          <a:ea typeface="メイリオ"/>
                        </a:rPr>
                        <a:t>営業日仮押さえ可能</a:t>
                      </a:r>
                      <a:endParaRPr kumimoji="1" lang="en-US" altLang="ja-JP" sz="1200" b="0">
                        <a:solidFill>
                          <a:schemeClr val="tx1">
                            <a:lumMod val="95000"/>
                            <a:lumOff val="5000"/>
                          </a:schemeClr>
                        </a:solidFill>
                        <a:latin typeface="メイリオ"/>
                        <a:ea typeface="メイリオ"/>
                      </a:endParaRPr>
                    </a:p>
                    <a:p>
                      <a:pPr algn="ctr"/>
                      <a:r>
                        <a:rPr kumimoji="1" lang="ja-JP" altLang="en-US" sz="1200" b="0">
                          <a:solidFill>
                            <a:schemeClr val="tx1">
                              <a:lumMod val="95000"/>
                              <a:lumOff val="5000"/>
                            </a:schemeClr>
                          </a:solidFill>
                          <a:latin typeface="メイリオ"/>
                          <a:ea typeface="メイリオ"/>
                        </a:rPr>
                        <a:t>（キャンセル待ちがない場合は＋</a:t>
                      </a:r>
                      <a:r>
                        <a:rPr kumimoji="1" lang="en-US" altLang="ja-JP" sz="1200" b="0">
                          <a:solidFill>
                            <a:schemeClr val="tx1">
                              <a:lumMod val="95000"/>
                              <a:lumOff val="5000"/>
                            </a:schemeClr>
                          </a:solidFill>
                          <a:latin typeface="メイリオ"/>
                          <a:ea typeface="メイリオ"/>
                        </a:rPr>
                        <a:t>2</a:t>
                      </a:r>
                      <a:r>
                        <a:rPr kumimoji="1" lang="ja-JP" altLang="en-US" sz="1200" b="0">
                          <a:solidFill>
                            <a:schemeClr val="tx1">
                              <a:lumMod val="95000"/>
                              <a:lumOff val="5000"/>
                            </a:schemeClr>
                          </a:solidFill>
                          <a:latin typeface="メイリオ"/>
                          <a:ea typeface="メイリオ"/>
                        </a:rPr>
                        <a:t>営業日）</a:t>
                      </a:r>
                    </a:p>
                  </a:txBody>
                  <a:tcPr anchor="ctr"/>
                </a:tc>
                <a:tc>
                  <a:txBody>
                    <a:bodyPr/>
                    <a:lstStyle/>
                    <a:p>
                      <a:pPr algn="ctr"/>
                      <a:r>
                        <a:rPr kumimoji="1" lang="ja-JP" altLang="en-US" sz="1200" b="1">
                          <a:solidFill>
                            <a:schemeClr val="tx1">
                              <a:lumMod val="95000"/>
                              <a:lumOff val="5000"/>
                            </a:schemeClr>
                          </a:solidFill>
                          <a:latin typeface="メイリオ"/>
                          <a:ea typeface="メイリオ"/>
                        </a:rPr>
                        <a:t>なし</a:t>
                      </a:r>
                    </a:p>
                  </a:txBody>
                  <a:tcPr anchor="ctr"/>
                </a:tc>
                <a:extLst>
                  <a:ext uri="{0D108BD9-81ED-4DB2-BD59-A6C34878D82A}">
                    <a16:rowId xmlns:a16="http://schemas.microsoft.com/office/drawing/2014/main" val="3827574755"/>
                  </a:ext>
                </a:extLst>
              </a:tr>
              <a:tr h="435188">
                <a:tc>
                  <a:txBody>
                    <a:bodyPr/>
                    <a:lstStyle/>
                    <a:p>
                      <a:pPr algn="ctr"/>
                      <a:r>
                        <a:rPr kumimoji="1" lang="ja-JP" altLang="en-US" sz="1400">
                          <a:latin typeface="メイリオ" panose="020B0604030504040204" pitchFamily="50" charset="-128"/>
                          <a:ea typeface="メイリオ" panose="020B0604030504040204" pitchFamily="50" charset="-128"/>
                        </a:rPr>
                        <a:t>キャンセル待ち</a:t>
                      </a: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panose="020B0604030504040204" pitchFamily="50" charset="-128"/>
                          <a:ea typeface="メイリオ" panose="020B0604030504040204" pitchFamily="50" charset="-128"/>
                        </a:rPr>
                        <a:t>仮押さえがキャンセルになった場合</a:t>
                      </a:r>
                      <a:endParaRPr kumimoji="1" lang="en-US" altLang="ja-JP" sz="1200" b="0">
                        <a:solidFill>
                          <a:schemeClr val="tx1">
                            <a:lumMod val="95000"/>
                            <a:lumOff val="5000"/>
                          </a:schemeClr>
                        </a:solidFill>
                        <a:latin typeface="メイリオ" panose="020B0604030504040204" pitchFamily="50" charset="-128"/>
                        <a:ea typeface="メイリオ" panose="020B0604030504040204" pitchFamily="50" charset="-128"/>
                      </a:endParaRPr>
                    </a:p>
                    <a:p>
                      <a:pPr algn="ctr"/>
                      <a:r>
                        <a:rPr kumimoji="1" lang="ja-JP" altLang="en-US" sz="1200" b="0">
                          <a:solidFill>
                            <a:schemeClr val="tx1">
                              <a:lumMod val="95000"/>
                              <a:lumOff val="5000"/>
                            </a:schemeClr>
                          </a:solidFill>
                          <a:latin typeface="メイリオ" panose="020B0604030504040204" pitchFamily="50" charset="-128"/>
                          <a:ea typeface="メイリオ" panose="020B0604030504040204" pitchFamily="50" charset="-128"/>
                        </a:rPr>
                        <a:t>繰り上げで仮押さえ可能 </a:t>
                      </a:r>
                    </a:p>
                  </a:txBody>
                  <a:tcPr anchor="ctr"/>
                </a:tc>
                <a:tc>
                  <a:txBody>
                    <a:bodyPr/>
                    <a:lstStyle/>
                    <a:p>
                      <a:pPr algn="ctr"/>
                      <a:r>
                        <a:rPr kumimoji="1" lang="ja-JP" altLang="en-US" sz="1200" b="1">
                          <a:solidFill>
                            <a:schemeClr val="tx1">
                              <a:lumMod val="95000"/>
                              <a:lumOff val="5000"/>
                            </a:schemeClr>
                          </a:solidFill>
                          <a:latin typeface="メイリオ"/>
                          <a:ea typeface="メイリオ"/>
                        </a:rPr>
                        <a:t>なし</a:t>
                      </a:r>
                    </a:p>
                  </a:txBody>
                  <a:tcPr anchor="ctr"/>
                </a:tc>
                <a:extLst>
                  <a:ext uri="{0D108BD9-81ED-4DB2-BD59-A6C34878D82A}">
                    <a16:rowId xmlns:a16="http://schemas.microsoft.com/office/drawing/2014/main" val="3246034537"/>
                  </a:ext>
                </a:extLst>
              </a:tr>
              <a:tr h="435188">
                <a:tc>
                  <a:txBody>
                    <a:bodyPr/>
                    <a:lstStyle/>
                    <a:p>
                      <a:pPr algn="ctr"/>
                      <a:r>
                        <a:rPr kumimoji="1" lang="ja-JP" altLang="en-US" sz="1400">
                          <a:latin typeface="メイリオ" panose="020B0604030504040204" pitchFamily="50" charset="-128"/>
                          <a:ea typeface="メイリオ" panose="020B0604030504040204" pitchFamily="50" charset="-128"/>
                        </a:rPr>
                        <a:t>入稿締め切り</a:t>
                      </a: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a:ea typeface="メイリオ"/>
                        </a:rPr>
                        <a:t>一部業種を除き</a:t>
                      </a:r>
                      <a:r>
                        <a:rPr kumimoji="1" lang="en-US" altLang="ja-JP" sz="1200" b="0">
                          <a:solidFill>
                            <a:schemeClr val="tx1">
                              <a:lumMod val="95000"/>
                              <a:lumOff val="5000"/>
                            </a:schemeClr>
                          </a:solidFill>
                          <a:latin typeface="メイリオ"/>
                          <a:ea typeface="メイリオ"/>
                        </a:rPr>
                        <a:t>4</a:t>
                      </a:r>
                      <a:r>
                        <a:rPr kumimoji="1" lang="ja-JP" altLang="en-US" sz="1200" b="0">
                          <a:solidFill>
                            <a:schemeClr val="tx1">
                              <a:lumMod val="95000"/>
                              <a:lumOff val="5000"/>
                            </a:schemeClr>
                          </a:solidFill>
                          <a:latin typeface="メイリオ"/>
                          <a:ea typeface="メイリオ"/>
                        </a:rPr>
                        <a:t>営業日前</a:t>
                      </a:r>
                      <a:r>
                        <a:rPr kumimoji="1" lang="en-US" altLang="ja-JP" sz="1200" b="0">
                          <a:solidFill>
                            <a:schemeClr val="tx1">
                              <a:lumMod val="95000"/>
                              <a:lumOff val="5000"/>
                            </a:schemeClr>
                          </a:solidFill>
                          <a:latin typeface="メイリオ"/>
                          <a:ea typeface="メイリオ"/>
                        </a:rPr>
                        <a:t>17:00</a:t>
                      </a:r>
                      <a:r>
                        <a:rPr kumimoji="1" lang="ja-JP" altLang="en-US" sz="1200" b="0">
                          <a:solidFill>
                            <a:schemeClr val="tx1">
                              <a:lumMod val="95000"/>
                              <a:lumOff val="5000"/>
                            </a:schemeClr>
                          </a:solidFill>
                          <a:latin typeface="メイリオ"/>
                          <a:ea typeface="メイリオ"/>
                        </a:rPr>
                        <a:t>までに入稿</a:t>
                      </a:r>
                      <a:endParaRPr kumimoji="1" lang="en-US" altLang="ja-JP" sz="1200" b="0">
                        <a:solidFill>
                          <a:schemeClr val="tx1">
                            <a:lumMod val="95000"/>
                            <a:lumOff val="5000"/>
                          </a:schemeClr>
                        </a:solidFill>
                        <a:latin typeface="メイリオ"/>
                        <a:ea typeface="メイリオ"/>
                      </a:endParaRPr>
                    </a:p>
                    <a:p>
                      <a:pPr algn="ctr"/>
                      <a:r>
                        <a:rPr kumimoji="1" lang="en-US" altLang="ja-JP" sz="1200" b="0">
                          <a:solidFill>
                            <a:schemeClr val="tx1">
                              <a:lumMod val="95000"/>
                              <a:lumOff val="5000"/>
                            </a:schemeClr>
                          </a:solidFill>
                          <a:latin typeface="メイリオ"/>
                          <a:ea typeface="メイリオ"/>
                        </a:rPr>
                        <a:t>※</a:t>
                      </a:r>
                      <a:r>
                        <a:rPr kumimoji="1" lang="ja-JP" altLang="en-US" sz="1200" b="0">
                          <a:solidFill>
                            <a:schemeClr val="tx1">
                              <a:lumMod val="95000"/>
                              <a:lumOff val="5000"/>
                            </a:schemeClr>
                          </a:solidFill>
                          <a:latin typeface="メイリオ"/>
                          <a:ea typeface="メイリオ"/>
                        </a:rPr>
                        <a:t>対象外は薬機・医療系の商材</a:t>
                      </a:r>
                    </a:p>
                  </a:txBody>
                  <a:tcPr anchor="ctr"/>
                </a:tc>
                <a:tc>
                  <a:txBody>
                    <a:bodyPr/>
                    <a:lstStyle/>
                    <a:p>
                      <a:pPr marL="0" lvl="0" indent="0" algn="ctr">
                        <a:lnSpc>
                          <a:spcPct val="100000"/>
                        </a:lnSpc>
                        <a:buNone/>
                      </a:pPr>
                      <a:r>
                        <a:rPr lang="en-US" sz="1200" b="1" i="0" u="none" strike="noStrike" baseline="0" noProof="0">
                          <a:solidFill>
                            <a:schemeClr val="tx1">
                              <a:lumMod val="95000"/>
                              <a:lumOff val="5000"/>
                            </a:schemeClr>
                          </a:solidFill>
                          <a:latin typeface="メイリオ"/>
                        </a:rPr>
                        <a:t>4営業日前23:59までに入稿</a:t>
                      </a:r>
                      <a:br>
                        <a:rPr lang="en-US" sz="1200" b="1" i="0" u="none" strike="noStrike" baseline="0" noProof="0">
                          <a:solidFill>
                            <a:schemeClr val="tx1">
                              <a:lumMod val="95000"/>
                              <a:lumOff val="5000"/>
                            </a:schemeClr>
                          </a:solidFill>
                          <a:latin typeface="メイリオ"/>
                        </a:rPr>
                      </a:br>
                      <a:r>
                        <a:rPr lang="en-US" sz="900" b="0" i="0" u="none" strike="noStrike" baseline="0" noProof="0">
                          <a:solidFill>
                            <a:schemeClr val="tx1">
                              <a:lumMod val="95000"/>
                              <a:lumOff val="5000"/>
                            </a:schemeClr>
                          </a:solidFill>
                          <a:latin typeface="メイリオ"/>
                        </a:rPr>
                        <a:t>※2営業日前まで押し込み入稿が可能（審査広告数の制限あり）</a:t>
                      </a:r>
                      <a:endParaRPr lang="ja-JP" sz="900" b="0">
                        <a:solidFill>
                          <a:schemeClr val="tx1">
                            <a:lumMod val="95000"/>
                            <a:lumOff val="5000"/>
                          </a:schemeClr>
                        </a:solidFill>
                      </a:endParaRPr>
                    </a:p>
                  </a:txBody>
                  <a:tcPr anchor="ctr"/>
                </a:tc>
                <a:extLst>
                  <a:ext uri="{0D108BD9-81ED-4DB2-BD59-A6C34878D82A}">
                    <a16:rowId xmlns:a16="http://schemas.microsoft.com/office/drawing/2014/main" val="2244186205"/>
                  </a:ext>
                </a:extLst>
              </a:tr>
              <a:tr h="284850">
                <a:tc>
                  <a:txBody>
                    <a:bodyPr/>
                    <a:lstStyle/>
                    <a:p>
                      <a:pPr algn="ctr"/>
                      <a:r>
                        <a:rPr kumimoji="1" lang="ja-JP" altLang="en-US" sz="1400">
                          <a:latin typeface="メイリオ" panose="020B0604030504040204" pitchFamily="50" charset="-128"/>
                          <a:ea typeface="メイリオ" panose="020B0604030504040204" pitchFamily="50" charset="-128"/>
                        </a:rPr>
                        <a:t>入稿本数</a:t>
                      </a:r>
                    </a:p>
                  </a:txBody>
                  <a:tcPr anchor="ctr">
                    <a:solidFill>
                      <a:schemeClr val="bg1">
                        <a:lumMod val="50000"/>
                      </a:schemeClr>
                    </a:solidFill>
                  </a:tcPr>
                </a:tc>
                <a:tc>
                  <a:txBody>
                    <a:bodyPr/>
                    <a:lstStyle/>
                    <a:p>
                      <a:pPr algn="ctr"/>
                      <a:r>
                        <a:rPr kumimoji="1" lang="en-US" altLang="ja-JP" sz="1200" b="0">
                          <a:solidFill>
                            <a:schemeClr val="tx1">
                              <a:lumMod val="95000"/>
                              <a:lumOff val="5000"/>
                            </a:schemeClr>
                          </a:solidFill>
                          <a:latin typeface="メイリオ"/>
                          <a:ea typeface="メイリオ"/>
                        </a:rPr>
                        <a:t>1</a:t>
                      </a:r>
                      <a:r>
                        <a:rPr kumimoji="1" lang="ja-JP" altLang="en-US" sz="1200" b="0">
                          <a:solidFill>
                            <a:schemeClr val="tx1">
                              <a:lumMod val="95000"/>
                              <a:lumOff val="5000"/>
                            </a:schemeClr>
                          </a:solidFill>
                          <a:latin typeface="メイリオ"/>
                          <a:ea typeface="メイリオ"/>
                        </a:rPr>
                        <a:t>本</a:t>
                      </a:r>
                      <a:r>
                        <a:rPr kumimoji="1" lang="en-US" altLang="ja-JP" sz="1200" b="0">
                          <a:solidFill>
                            <a:schemeClr val="tx1">
                              <a:lumMod val="95000"/>
                              <a:lumOff val="5000"/>
                            </a:schemeClr>
                          </a:solidFill>
                          <a:latin typeface="メイリオ"/>
                          <a:ea typeface="メイリオ"/>
                        </a:rPr>
                        <a:t>/</a:t>
                      </a:r>
                      <a:r>
                        <a:rPr kumimoji="1" lang="ja-JP" altLang="en-US" sz="1200" b="0">
                          <a:solidFill>
                            <a:schemeClr val="tx1">
                              <a:lumMod val="95000"/>
                              <a:lumOff val="5000"/>
                            </a:schemeClr>
                          </a:solidFill>
                          <a:latin typeface="メイリオ"/>
                          <a:ea typeface="メイリオ"/>
                        </a:rPr>
                        <a:t>キャンペーン</a:t>
                      </a:r>
                    </a:p>
                  </a:txBody>
                  <a:tcPr anchor="ctr"/>
                </a:tc>
                <a:tc>
                  <a:txBody>
                    <a:bodyPr/>
                    <a:lstStyle/>
                    <a:p>
                      <a:pPr algn="ctr"/>
                      <a:r>
                        <a:rPr kumimoji="1" lang="ja-JP" altLang="en-US" sz="1200" b="1">
                          <a:solidFill>
                            <a:schemeClr val="tx1">
                              <a:lumMod val="95000"/>
                              <a:lumOff val="5000"/>
                            </a:schemeClr>
                          </a:solidFill>
                          <a:latin typeface="メイリオ"/>
                          <a:ea typeface="メイリオ"/>
                        </a:rPr>
                        <a:t>最大</a:t>
                      </a:r>
                      <a:r>
                        <a:rPr kumimoji="1" lang="en-US" altLang="ja-JP" sz="1200" b="1">
                          <a:solidFill>
                            <a:schemeClr val="tx1">
                              <a:lumMod val="95000"/>
                              <a:lumOff val="5000"/>
                            </a:schemeClr>
                          </a:solidFill>
                          <a:latin typeface="メイリオ"/>
                          <a:ea typeface="メイリオ"/>
                        </a:rPr>
                        <a:t>200</a:t>
                      </a:r>
                      <a:r>
                        <a:rPr kumimoji="1" lang="ja-JP" altLang="en-US" sz="1200" b="1">
                          <a:solidFill>
                            <a:schemeClr val="tx1">
                              <a:lumMod val="95000"/>
                              <a:lumOff val="5000"/>
                            </a:schemeClr>
                          </a:solidFill>
                          <a:latin typeface="メイリオ"/>
                          <a:ea typeface="メイリオ"/>
                        </a:rPr>
                        <a:t>本</a:t>
                      </a:r>
                      <a:r>
                        <a:rPr kumimoji="1" lang="en-US" altLang="ja-JP" sz="1200" b="1">
                          <a:solidFill>
                            <a:schemeClr val="tx1">
                              <a:lumMod val="95000"/>
                              <a:lumOff val="5000"/>
                            </a:schemeClr>
                          </a:solidFill>
                          <a:latin typeface="メイリオ"/>
                          <a:ea typeface="メイリオ"/>
                        </a:rPr>
                        <a:t>/</a:t>
                      </a:r>
                      <a:r>
                        <a:rPr kumimoji="1" lang="ja-JP" altLang="en-US" sz="1200" b="1">
                          <a:solidFill>
                            <a:schemeClr val="tx1">
                              <a:lumMod val="95000"/>
                              <a:lumOff val="5000"/>
                            </a:schemeClr>
                          </a:solidFill>
                          <a:latin typeface="メイリオ"/>
                          <a:ea typeface="メイリオ"/>
                        </a:rPr>
                        <a:t>キャンペーン</a:t>
                      </a:r>
                    </a:p>
                  </a:txBody>
                  <a:tcPr anchor="ctr"/>
                </a:tc>
                <a:extLst>
                  <a:ext uri="{0D108BD9-81ED-4DB2-BD59-A6C34878D82A}">
                    <a16:rowId xmlns:a16="http://schemas.microsoft.com/office/drawing/2014/main" val="2533461862"/>
                  </a:ext>
                </a:extLst>
              </a:tr>
              <a:tr h="387713">
                <a:tc>
                  <a:txBody>
                    <a:bodyPr/>
                    <a:lstStyle/>
                    <a:p>
                      <a:pPr algn="ctr"/>
                      <a:r>
                        <a:rPr kumimoji="1" lang="ja-JP" altLang="en-US" sz="1400">
                          <a:latin typeface="メイリオ" panose="020B0604030504040204" pitchFamily="50" charset="-128"/>
                          <a:ea typeface="メイリオ" panose="020B0604030504040204" pitchFamily="50" charset="-128"/>
                        </a:rPr>
                        <a:t>キャンセル</a:t>
                      </a: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panose="020B0604030504040204" pitchFamily="50" charset="-128"/>
                          <a:ea typeface="メイリオ" panose="020B0604030504040204" pitchFamily="50" charset="-128"/>
                        </a:rPr>
                        <a:t>有償（満額請求）</a:t>
                      </a:r>
                    </a:p>
                  </a:txBody>
                  <a:tcPr anchor="ctr"/>
                </a:tc>
                <a:tc>
                  <a:txBody>
                    <a:bodyPr/>
                    <a:lstStyle/>
                    <a:p>
                      <a:pPr marL="0" lvl="0" indent="0" algn="ctr">
                        <a:lnSpc>
                          <a:spcPct val="100000"/>
                        </a:lnSpc>
                        <a:buNone/>
                      </a:pPr>
                      <a:r>
                        <a:rPr kumimoji="1" lang="ja-JP" sz="1200" b="1" i="0" u="none" strike="noStrike" baseline="0" noProof="0">
                          <a:solidFill>
                            <a:schemeClr val="tx1">
                              <a:lumMod val="95000"/>
                              <a:lumOff val="5000"/>
                            </a:schemeClr>
                          </a:solidFill>
                          <a:latin typeface="メイリオ"/>
                          <a:ea typeface="メイリオ"/>
                        </a:rPr>
                        <a:t>同額、同商品で代替キャンペーンがある場合は</a:t>
                      </a:r>
                      <a:r>
                        <a:rPr lang="ja-JP" sz="1200" b="1" i="0" u="none" strike="noStrike" baseline="0" noProof="0">
                          <a:solidFill>
                            <a:schemeClr val="tx1">
                              <a:lumMod val="95000"/>
                              <a:lumOff val="5000"/>
                            </a:schemeClr>
                          </a:solidFill>
                          <a:latin typeface="メイリオ"/>
                          <a:ea typeface="メイリオ"/>
                        </a:rPr>
                        <a:t>無償</a:t>
                      </a:r>
                      <a:endParaRPr lang="ja-JP">
                        <a:solidFill>
                          <a:schemeClr val="tx1">
                            <a:lumMod val="95000"/>
                            <a:lumOff val="5000"/>
                          </a:schemeClr>
                        </a:solidFill>
                      </a:endParaRPr>
                    </a:p>
                    <a:p>
                      <a:pPr lvl="0" algn="ctr">
                        <a:buNone/>
                      </a:pPr>
                      <a:r>
                        <a:rPr lang="ja-JP" altLang="en-US" sz="900" b="0">
                          <a:solidFill>
                            <a:schemeClr val="tx1">
                              <a:lumMod val="95000"/>
                              <a:lumOff val="5000"/>
                            </a:schemeClr>
                          </a:solidFill>
                          <a:latin typeface="メイリオ"/>
                          <a:ea typeface="メイリオ"/>
                        </a:rPr>
                        <a:t>※詳細注意事項は追ってご連絡</a:t>
                      </a:r>
                      <a:endParaRPr kumimoji="1" lang="ja-JP" altLang="en-US" sz="900" b="0">
                        <a:solidFill>
                          <a:schemeClr val="tx1">
                            <a:lumMod val="95000"/>
                            <a:lumOff val="5000"/>
                          </a:schemeClr>
                        </a:solidFill>
                        <a:latin typeface="メイリオ"/>
                        <a:ea typeface="メイリオ"/>
                      </a:endParaRPr>
                    </a:p>
                  </a:txBody>
                  <a:tcPr anchor="ctr"/>
                </a:tc>
                <a:extLst>
                  <a:ext uri="{0D108BD9-81ED-4DB2-BD59-A6C34878D82A}">
                    <a16:rowId xmlns:a16="http://schemas.microsoft.com/office/drawing/2014/main" val="2872860411"/>
                  </a:ext>
                </a:extLst>
              </a:tr>
              <a:tr h="443100">
                <a:tc>
                  <a:txBody>
                    <a:bodyPr/>
                    <a:lstStyle/>
                    <a:p>
                      <a:pPr algn="ctr"/>
                      <a:r>
                        <a:rPr kumimoji="1" lang="ja-JP" altLang="en-US" sz="1400">
                          <a:latin typeface="メイリオ"/>
                          <a:ea typeface="メイリオ"/>
                        </a:rPr>
                        <a:t>掲載中断</a:t>
                      </a:r>
                      <a:r>
                        <a:rPr kumimoji="1" lang="en-US" altLang="ja-JP" sz="1400">
                          <a:latin typeface="メイリオ"/>
                          <a:ea typeface="メイリオ"/>
                        </a:rPr>
                        <a:t>/</a:t>
                      </a:r>
                      <a:r>
                        <a:rPr kumimoji="1" lang="ja-JP" altLang="en-US" sz="1400">
                          <a:latin typeface="メイリオ"/>
                          <a:ea typeface="メイリオ"/>
                        </a:rPr>
                        <a:t>停止</a:t>
                      </a:r>
                      <a:endParaRPr kumimoji="1" lang="en-US" altLang="ja-JP" sz="1400">
                        <a:latin typeface="メイリオ"/>
                        <a:ea typeface="メイリオ"/>
                      </a:endParaRP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a:ea typeface="メイリオ"/>
                        </a:rPr>
                        <a:t>弊社営業に依頼</a:t>
                      </a:r>
                      <a:br>
                        <a:rPr kumimoji="1" lang="en-US" altLang="ja-JP" sz="1200" b="0">
                          <a:solidFill>
                            <a:schemeClr val="tx1">
                              <a:lumMod val="95000"/>
                              <a:lumOff val="5000"/>
                            </a:schemeClr>
                          </a:solidFill>
                          <a:latin typeface="メイリオ"/>
                          <a:ea typeface="メイリオ"/>
                        </a:rPr>
                      </a:br>
                      <a:r>
                        <a:rPr kumimoji="1" lang="ja-JP" altLang="en-US" sz="1200" b="0">
                          <a:solidFill>
                            <a:schemeClr val="tx1">
                              <a:lumMod val="95000"/>
                              <a:lumOff val="5000"/>
                            </a:schemeClr>
                          </a:solidFill>
                          <a:latin typeface="メイリオ"/>
                          <a:ea typeface="メイリオ"/>
                        </a:rPr>
                        <a:t>掲載再開不可</a:t>
                      </a:r>
                    </a:p>
                  </a:txBody>
                  <a:tcPr anchor="ctr"/>
                </a:tc>
                <a:tc>
                  <a:txBody>
                    <a:bodyPr/>
                    <a:lstStyle/>
                    <a:p>
                      <a:pPr marL="0" lvl="0" indent="0" algn="ctr">
                        <a:lnSpc>
                          <a:spcPct val="100000"/>
                        </a:lnSpc>
                        <a:buNone/>
                      </a:pPr>
                      <a:r>
                        <a:rPr lang="ja-JP" sz="1200" b="1" i="0" u="none" strike="noStrike" baseline="0" noProof="0">
                          <a:solidFill>
                            <a:schemeClr val="tx1">
                              <a:lumMod val="95000"/>
                              <a:lumOff val="5000"/>
                            </a:schemeClr>
                          </a:solidFill>
                          <a:latin typeface="メイリオ"/>
                          <a:ea typeface="メイリオ"/>
                        </a:rPr>
                        <a:t>広告管理ツールからその場で掲載中断、掲載再開が可能</a:t>
                      </a:r>
                      <a:endParaRPr lang="ja-JP" altLang="en-US" sz="1200" b="1">
                        <a:solidFill>
                          <a:schemeClr val="tx1">
                            <a:lumMod val="95000"/>
                            <a:lumOff val="5000"/>
                          </a:schemeClr>
                        </a:solidFill>
                        <a:latin typeface="メイリオ"/>
                        <a:ea typeface="メイリオ"/>
                      </a:endParaRPr>
                    </a:p>
                  </a:txBody>
                  <a:tcPr anchor="ctr"/>
                </a:tc>
                <a:extLst>
                  <a:ext uri="{0D108BD9-81ED-4DB2-BD59-A6C34878D82A}">
                    <a16:rowId xmlns:a16="http://schemas.microsoft.com/office/drawing/2014/main" val="2771463100"/>
                  </a:ext>
                </a:extLst>
              </a:tr>
              <a:tr h="435188">
                <a:tc>
                  <a:txBody>
                    <a:bodyPr/>
                    <a:lstStyle/>
                    <a:p>
                      <a:pPr algn="ctr"/>
                      <a:r>
                        <a:rPr kumimoji="1" lang="ja-JP" altLang="en-US" sz="1400">
                          <a:latin typeface="メイリオ" panose="020B0604030504040204" pitchFamily="50" charset="-128"/>
                          <a:ea typeface="メイリオ" panose="020B0604030504040204" pitchFamily="50" charset="-128"/>
                        </a:rPr>
                        <a:t>掲載時間</a:t>
                      </a:r>
                      <a:endParaRPr kumimoji="1" lang="en-US" altLang="ja-JP"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algn="ctr"/>
                      <a:r>
                        <a:rPr kumimoji="1" lang="en-US" altLang="zh-TW" sz="1200" b="0">
                          <a:solidFill>
                            <a:schemeClr val="tx1">
                              <a:lumMod val="95000"/>
                              <a:lumOff val="5000"/>
                            </a:schemeClr>
                          </a:solidFill>
                          <a:latin typeface="メイリオ"/>
                          <a:ea typeface="メイリオ"/>
                        </a:rPr>
                        <a:t>11</a:t>
                      </a:r>
                      <a:r>
                        <a:rPr kumimoji="1" lang="zh-TW" altLang="en-US" sz="1200" b="0">
                          <a:solidFill>
                            <a:schemeClr val="tx1">
                              <a:lumMod val="95000"/>
                              <a:lumOff val="5000"/>
                            </a:schemeClr>
                          </a:solidFill>
                          <a:latin typeface="メイリオ"/>
                          <a:ea typeface="メイリオ"/>
                        </a:rPr>
                        <a:t>時</a:t>
                      </a:r>
                      <a:r>
                        <a:rPr kumimoji="1" lang="en-US" altLang="zh-TW" sz="1200" b="0">
                          <a:solidFill>
                            <a:schemeClr val="tx1">
                              <a:lumMod val="95000"/>
                              <a:lumOff val="5000"/>
                            </a:schemeClr>
                          </a:solidFill>
                          <a:latin typeface="メイリオ"/>
                          <a:ea typeface="メイリオ"/>
                        </a:rPr>
                        <a:t>00</a:t>
                      </a:r>
                      <a:r>
                        <a:rPr kumimoji="1" lang="zh-TW" altLang="en-US" sz="1200" b="0">
                          <a:solidFill>
                            <a:schemeClr val="tx1">
                              <a:lumMod val="95000"/>
                              <a:lumOff val="5000"/>
                            </a:schemeClr>
                          </a:solidFill>
                          <a:latin typeface="メイリオ"/>
                          <a:ea typeface="メイリオ"/>
                        </a:rPr>
                        <a:t>分～翌日</a:t>
                      </a:r>
                      <a:r>
                        <a:rPr kumimoji="1" lang="en-US" altLang="zh-TW" sz="1200" b="0">
                          <a:solidFill>
                            <a:schemeClr val="tx1">
                              <a:lumMod val="95000"/>
                              <a:lumOff val="5000"/>
                            </a:schemeClr>
                          </a:solidFill>
                          <a:latin typeface="メイリオ"/>
                          <a:ea typeface="メイリオ"/>
                        </a:rPr>
                        <a:t>10</a:t>
                      </a:r>
                      <a:r>
                        <a:rPr kumimoji="1" lang="zh-TW" altLang="en-US" sz="1200" b="0">
                          <a:solidFill>
                            <a:schemeClr val="tx1">
                              <a:lumMod val="95000"/>
                              <a:lumOff val="5000"/>
                            </a:schemeClr>
                          </a:solidFill>
                          <a:latin typeface="メイリオ"/>
                          <a:ea typeface="メイリオ"/>
                        </a:rPr>
                        <a:t>時</a:t>
                      </a:r>
                      <a:r>
                        <a:rPr kumimoji="1" lang="en-US" altLang="zh-TW" sz="1200" b="0">
                          <a:solidFill>
                            <a:schemeClr val="tx1">
                              <a:lumMod val="95000"/>
                              <a:lumOff val="5000"/>
                            </a:schemeClr>
                          </a:solidFill>
                          <a:latin typeface="メイリオ"/>
                          <a:ea typeface="メイリオ"/>
                        </a:rPr>
                        <a:t>59</a:t>
                      </a:r>
                      <a:r>
                        <a:rPr kumimoji="1" lang="zh-TW" altLang="en-US" sz="1200" b="0">
                          <a:solidFill>
                            <a:schemeClr val="tx1">
                              <a:lumMod val="95000"/>
                              <a:lumOff val="5000"/>
                            </a:schemeClr>
                          </a:solidFill>
                          <a:latin typeface="メイリオ"/>
                          <a:ea typeface="メイリオ"/>
                        </a:rPr>
                        <a:t>分固定</a:t>
                      </a:r>
                      <a:endParaRPr kumimoji="1" lang="en-US" altLang="zh-TW" sz="1200" b="0">
                        <a:solidFill>
                          <a:schemeClr val="tx1">
                            <a:lumMod val="95000"/>
                            <a:lumOff val="5000"/>
                          </a:schemeClr>
                        </a:solidFill>
                        <a:latin typeface="メイリオ"/>
                        <a:ea typeface="メイリオ"/>
                      </a:endParaRPr>
                    </a:p>
                  </a:txBody>
                  <a:tcPr anchor="ctr"/>
                </a:tc>
                <a:tc>
                  <a:txBody>
                    <a:bodyPr/>
                    <a:lstStyle/>
                    <a:p>
                      <a:pPr algn="ctr"/>
                      <a:r>
                        <a:rPr kumimoji="1" lang="en-US" altLang="zh-TW" sz="1200" b="1">
                          <a:solidFill>
                            <a:schemeClr val="tx1">
                              <a:lumMod val="95000"/>
                              <a:lumOff val="5000"/>
                            </a:schemeClr>
                          </a:solidFill>
                          <a:latin typeface="メイリオ"/>
                          <a:ea typeface="メイリオ"/>
                        </a:rPr>
                        <a:t>0</a:t>
                      </a:r>
                      <a:r>
                        <a:rPr kumimoji="1" lang="zh-TW" altLang="en-US" sz="1200" b="1">
                          <a:solidFill>
                            <a:schemeClr val="tx1">
                              <a:lumMod val="95000"/>
                              <a:lumOff val="5000"/>
                            </a:schemeClr>
                          </a:solidFill>
                          <a:latin typeface="メイリオ"/>
                          <a:ea typeface="メイリオ"/>
                        </a:rPr>
                        <a:t>時～</a:t>
                      </a:r>
                      <a:r>
                        <a:rPr kumimoji="1" lang="en-US" altLang="zh-TW" sz="1200" b="1">
                          <a:solidFill>
                            <a:schemeClr val="tx1">
                              <a:lumMod val="95000"/>
                              <a:lumOff val="5000"/>
                            </a:schemeClr>
                          </a:solidFill>
                          <a:latin typeface="メイリオ"/>
                          <a:ea typeface="メイリオ"/>
                        </a:rPr>
                        <a:t>23</a:t>
                      </a:r>
                      <a:r>
                        <a:rPr kumimoji="1" lang="zh-TW" altLang="en-US" sz="1200" b="1">
                          <a:solidFill>
                            <a:schemeClr val="tx1">
                              <a:lumMod val="95000"/>
                              <a:lumOff val="5000"/>
                            </a:schemeClr>
                          </a:solidFill>
                          <a:latin typeface="メイリオ"/>
                          <a:ea typeface="メイリオ"/>
                        </a:rPr>
                        <a:t>時</a:t>
                      </a:r>
                      <a:r>
                        <a:rPr kumimoji="1" lang="en-US" altLang="zh-TW" sz="1200" b="1">
                          <a:solidFill>
                            <a:schemeClr val="tx1">
                              <a:lumMod val="95000"/>
                              <a:lumOff val="5000"/>
                            </a:schemeClr>
                          </a:solidFill>
                          <a:latin typeface="メイリオ"/>
                          <a:ea typeface="メイリオ"/>
                        </a:rPr>
                        <a:t>59</a:t>
                      </a:r>
                      <a:r>
                        <a:rPr kumimoji="1" lang="zh-TW" altLang="en-US" sz="1200" b="1">
                          <a:solidFill>
                            <a:schemeClr val="tx1">
                              <a:lumMod val="95000"/>
                              <a:lumOff val="5000"/>
                            </a:schemeClr>
                          </a:solidFill>
                          <a:latin typeface="メイリオ"/>
                          <a:ea typeface="メイリオ"/>
                        </a:rPr>
                        <a:t>分</a:t>
                      </a:r>
                      <a:endParaRPr kumimoji="1" lang="en-US" altLang="zh-TW" sz="1200" b="1">
                        <a:solidFill>
                          <a:schemeClr val="tx1">
                            <a:lumMod val="95000"/>
                            <a:lumOff val="5000"/>
                          </a:schemeClr>
                        </a:solidFill>
                        <a:latin typeface="メイリオ"/>
                        <a:ea typeface="メイリオ"/>
                      </a:endParaRPr>
                    </a:p>
                    <a:p>
                      <a:pPr algn="ctr"/>
                      <a:r>
                        <a:rPr kumimoji="1" lang="zh-TW" altLang="en-US" sz="1200" b="1">
                          <a:solidFill>
                            <a:schemeClr val="tx1">
                              <a:lumMod val="95000"/>
                              <a:lumOff val="5000"/>
                            </a:schemeClr>
                          </a:solidFill>
                          <a:latin typeface="メイリオ"/>
                          <a:ea typeface="メイリオ"/>
                        </a:rPr>
                        <a:t>（</a:t>
                      </a:r>
                      <a:r>
                        <a:rPr kumimoji="1" lang="ja-JP" altLang="en-US" sz="1200" b="1">
                          <a:solidFill>
                            <a:schemeClr val="tx1">
                              <a:lumMod val="95000"/>
                              <a:lumOff val="5000"/>
                            </a:schemeClr>
                          </a:solidFill>
                          <a:latin typeface="メイリオ"/>
                          <a:ea typeface="メイリオ"/>
                        </a:rPr>
                        <a:t>任意で掲載開始</a:t>
                      </a:r>
                      <a:r>
                        <a:rPr kumimoji="1" lang="zh-TW" altLang="en-US" sz="1200" b="1">
                          <a:solidFill>
                            <a:schemeClr val="tx1">
                              <a:lumMod val="95000"/>
                              <a:lumOff val="5000"/>
                            </a:schemeClr>
                          </a:solidFill>
                          <a:latin typeface="メイリオ"/>
                          <a:ea typeface="メイリオ"/>
                        </a:rPr>
                        <a:t>時間</a:t>
                      </a:r>
                      <a:r>
                        <a:rPr kumimoji="1" lang="ja-JP" altLang="en-US" sz="1200" b="1">
                          <a:solidFill>
                            <a:schemeClr val="tx1">
                              <a:lumMod val="95000"/>
                              <a:lumOff val="5000"/>
                            </a:schemeClr>
                          </a:solidFill>
                          <a:latin typeface="メイリオ"/>
                          <a:ea typeface="メイリオ"/>
                        </a:rPr>
                        <a:t>と終了時間の予約が可能</a:t>
                      </a:r>
                      <a:r>
                        <a:rPr kumimoji="1" lang="zh-TW" altLang="en-US" sz="1200" b="1">
                          <a:solidFill>
                            <a:schemeClr val="tx1">
                              <a:lumMod val="95000"/>
                              <a:lumOff val="5000"/>
                            </a:schemeClr>
                          </a:solidFill>
                          <a:latin typeface="メイリオ"/>
                          <a:ea typeface="メイリオ"/>
                        </a:rPr>
                        <a:t>）</a:t>
                      </a:r>
                      <a:endParaRPr kumimoji="1" lang="ja-JP" altLang="en-US" sz="1200" b="1">
                        <a:solidFill>
                          <a:schemeClr val="tx1">
                            <a:lumMod val="95000"/>
                            <a:lumOff val="5000"/>
                          </a:schemeClr>
                        </a:solidFill>
                        <a:latin typeface="メイリオ"/>
                        <a:ea typeface="メイリオ"/>
                      </a:endParaRPr>
                    </a:p>
                  </a:txBody>
                  <a:tcPr anchor="ctr"/>
                </a:tc>
                <a:extLst>
                  <a:ext uri="{0D108BD9-81ED-4DB2-BD59-A6C34878D82A}">
                    <a16:rowId xmlns:a16="http://schemas.microsoft.com/office/drawing/2014/main" val="3053412295"/>
                  </a:ext>
                </a:extLst>
              </a:tr>
              <a:tr h="284850">
                <a:tc>
                  <a:txBody>
                    <a:bodyPr/>
                    <a:lstStyle/>
                    <a:p>
                      <a:pPr algn="ctr"/>
                      <a:r>
                        <a:rPr kumimoji="1" lang="ja-JP" altLang="en-US" sz="1400">
                          <a:latin typeface="メイリオ" panose="020B0604030504040204" pitchFamily="50" charset="-128"/>
                          <a:ea typeface="メイリオ" panose="020B0604030504040204" pitchFamily="50" charset="-128"/>
                        </a:rPr>
                        <a:t>広告フォーマット</a:t>
                      </a:r>
                      <a:endParaRPr kumimoji="1" lang="en-US" altLang="ja-JP"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a:ea typeface="メイリオ"/>
                        </a:rPr>
                        <a:t>動画 </a:t>
                      </a:r>
                      <a:r>
                        <a:rPr kumimoji="1" lang="en-US" altLang="ja-JP" sz="1200" b="0">
                          <a:solidFill>
                            <a:schemeClr val="tx1">
                              <a:lumMod val="95000"/>
                              <a:lumOff val="5000"/>
                            </a:schemeClr>
                          </a:solidFill>
                          <a:latin typeface="メイリオ"/>
                          <a:ea typeface="メイリオ"/>
                        </a:rPr>
                        <a:t>1200*628px</a:t>
                      </a:r>
                      <a:r>
                        <a:rPr kumimoji="1" lang="ja-JP" altLang="en-US" sz="1200" b="0">
                          <a:solidFill>
                            <a:schemeClr val="tx1">
                              <a:lumMod val="95000"/>
                              <a:lumOff val="5000"/>
                            </a:schemeClr>
                          </a:solidFill>
                          <a:latin typeface="メイリオ"/>
                          <a:ea typeface="メイリオ"/>
                        </a:rPr>
                        <a:t>  </a:t>
                      </a:r>
                      <a:r>
                        <a:rPr kumimoji="1" lang="en-US" altLang="ja-JP" sz="1200" b="0">
                          <a:solidFill>
                            <a:schemeClr val="tx1">
                              <a:lumMod val="95000"/>
                              <a:lumOff val="5000"/>
                            </a:schemeClr>
                          </a:solidFill>
                          <a:latin typeface="メイリオ"/>
                          <a:ea typeface="メイリオ"/>
                        </a:rPr>
                        <a:t>/  </a:t>
                      </a:r>
                      <a:r>
                        <a:rPr kumimoji="1" lang="ja-JP" altLang="en-US" sz="1200" b="0">
                          <a:solidFill>
                            <a:schemeClr val="tx1">
                              <a:lumMod val="95000"/>
                              <a:lumOff val="5000"/>
                            </a:schemeClr>
                          </a:solidFill>
                          <a:latin typeface="メイリオ"/>
                          <a:ea typeface="メイリオ"/>
                        </a:rPr>
                        <a:t>静止画 </a:t>
                      </a:r>
                      <a:r>
                        <a:rPr kumimoji="1" lang="en-US" altLang="ja-JP" sz="1200" b="0">
                          <a:solidFill>
                            <a:schemeClr val="tx1">
                              <a:lumMod val="95000"/>
                              <a:lumOff val="5000"/>
                            </a:schemeClr>
                          </a:solidFill>
                          <a:latin typeface="メイリオ"/>
                          <a:ea typeface="メイリオ"/>
                        </a:rPr>
                        <a:t>1200*720px</a:t>
                      </a:r>
                      <a:r>
                        <a:rPr kumimoji="1" lang="ja-JP" altLang="en-US" sz="1200" b="0">
                          <a:solidFill>
                            <a:schemeClr val="tx1">
                              <a:lumMod val="95000"/>
                              <a:lumOff val="5000"/>
                            </a:schemeClr>
                          </a:solidFill>
                          <a:latin typeface="メイリオ"/>
                          <a:ea typeface="メイリオ"/>
                        </a:rPr>
                        <a:t> </a:t>
                      </a:r>
                    </a:p>
                  </a:txBody>
                  <a:tcPr anchor="ctr"/>
                </a:tc>
                <a:tc>
                  <a:txBody>
                    <a:bodyPr/>
                    <a:lstStyle/>
                    <a:p>
                      <a:pPr algn="ctr"/>
                      <a:r>
                        <a:rPr kumimoji="1" lang="ja-JP" altLang="en-US" sz="1200" b="1">
                          <a:solidFill>
                            <a:schemeClr val="tx1">
                              <a:lumMod val="95000"/>
                              <a:lumOff val="5000"/>
                            </a:schemeClr>
                          </a:solidFill>
                          <a:latin typeface="メイリオ"/>
                          <a:ea typeface="メイリオ"/>
                        </a:rPr>
                        <a:t>動画 </a:t>
                      </a:r>
                      <a:r>
                        <a:rPr kumimoji="1" lang="en-US" altLang="ja-JP" sz="1200" b="1">
                          <a:solidFill>
                            <a:schemeClr val="tx1">
                              <a:lumMod val="95000"/>
                              <a:lumOff val="5000"/>
                            </a:schemeClr>
                          </a:solidFill>
                          <a:latin typeface="メイリオ"/>
                          <a:ea typeface="メイリオ"/>
                        </a:rPr>
                        <a:t>640*360 /</a:t>
                      </a:r>
                      <a:r>
                        <a:rPr kumimoji="1" lang="ja-JP" altLang="en-US" sz="1200" b="1">
                          <a:solidFill>
                            <a:schemeClr val="tx1">
                              <a:lumMod val="95000"/>
                              <a:lumOff val="5000"/>
                            </a:schemeClr>
                          </a:solidFill>
                          <a:latin typeface="メイリオ"/>
                          <a:ea typeface="メイリオ"/>
                        </a:rPr>
                        <a:t> </a:t>
                      </a:r>
                      <a:r>
                        <a:rPr kumimoji="1" lang="en-US" altLang="ja-JP" sz="1200" b="1">
                          <a:solidFill>
                            <a:schemeClr val="tx1">
                              <a:lumMod val="95000"/>
                              <a:lumOff val="5000"/>
                            </a:schemeClr>
                          </a:solidFill>
                          <a:latin typeface="メイリオ"/>
                          <a:ea typeface="メイリオ"/>
                        </a:rPr>
                        <a:t> </a:t>
                      </a:r>
                      <a:r>
                        <a:rPr kumimoji="1" lang="ja-JP" altLang="en-US" sz="1200" b="1">
                          <a:solidFill>
                            <a:schemeClr val="tx1">
                              <a:lumMod val="95000"/>
                              <a:lumOff val="5000"/>
                            </a:schemeClr>
                          </a:solidFill>
                          <a:latin typeface="メイリオ"/>
                          <a:ea typeface="メイリオ"/>
                        </a:rPr>
                        <a:t>画像 </a:t>
                      </a:r>
                      <a:r>
                        <a:rPr kumimoji="1" lang="en-US" altLang="ja-JP" sz="1200" b="1">
                          <a:solidFill>
                            <a:schemeClr val="tx1">
                              <a:lumMod val="95000"/>
                              <a:lumOff val="5000"/>
                            </a:schemeClr>
                          </a:solidFill>
                          <a:latin typeface="メイリオ"/>
                          <a:ea typeface="メイリオ"/>
                        </a:rPr>
                        <a:t>640*360</a:t>
                      </a:r>
                      <a:endParaRPr kumimoji="1" lang="ja-JP" altLang="en-US" sz="1200" b="1">
                        <a:solidFill>
                          <a:schemeClr val="tx1">
                            <a:lumMod val="95000"/>
                            <a:lumOff val="5000"/>
                          </a:schemeClr>
                        </a:solidFill>
                        <a:latin typeface="メイリオ"/>
                        <a:ea typeface="メイリオ"/>
                      </a:endParaRPr>
                    </a:p>
                  </a:txBody>
                  <a:tcPr anchor="ctr"/>
                </a:tc>
                <a:extLst>
                  <a:ext uri="{0D108BD9-81ED-4DB2-BD59-A6C34878D82A}">
                    <a16:rowId xmlns:a16="http://schemas.microsoft.com/office/drawing/2014/main" val="2813024734"/>
                  </a:ext>
                </a:extLst>
              </a:tr>
              <a:tr h="435188">
                <a:tc>
                  <a:txBody>
                    <a:bodyPr/>
                    <a:lstStyle/>
                    <a:p>
                      <a:pPr algn="ctr"/>
                      <a:r>
                        <a:rPr kumimoji="1" lang="ja-JP" altLang="en-US" sz="1400">
                          <a:latin typeface="メイリオ" panose="020B0604030504040204" pitchFamily="50" charset="-128"/>
                          <a:ea typeface="メイリオ" panose="020B0604030504040204" pitchFamily="50" charset="-128"/>
                        </a:rPr>
                        <a:t>レポート</a:t>
                      </a:r>
                      <a:endParaRPr kumimoji="1" lang="en-US" altLang="ja-JP"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panose="020B0604030504040204" pitchFamily="50" charset="-128"/>
                          <a:ea typeface="メイリオ" panose="020B0604030504040204" pitchFamily="50" charset="-128"/>
                        </a:rPr>
                        <a:t>掲載終了後４時間程度でダウンロードが可能</a:t>
                      </a:r>
                    </a:p>
                  </a:txBody>
                  <a:tcPr anchor="ctr"/>
                </a:tc>
                <a:tc>
                  <a:txBody>
                    <a:bodyPr/>
                    <a:lstStyle/>
                    <a:p>
                      <a:pPr algn="ctr"/>
                      <a:r>
                        <a:rPr kumimoji="1" lang="ja-JP" altLang="en-US" sz="1200" b="1">
                          <a:solidFill>
                            <a:schemeClr val="tx1">
                              <a:lumMod val="95000"/>
                              <a:lumOff val="5000"/>
                            </a:schemeClr>
                          </a:solidFill>
                          <a:latin typeface="メイリオ"/>
                          <a:ea typeface="メイリオ"/>
                        </a:rPr>
                        <a:t>ほぼリアルタイムで配信状況の確認が可能</a:t>
                      </a:r>
                      <a:endParaRPr kumimoji="1" lang="en-US" altLang="ja-JP" sz="1200" b="1">
                        <a:solidFill>
                          <a:schemeClr val="tx1">
                            <a:lumMod val="95000"/>
                            <a:lumOff val="5000"/>
                          </a:schemeClr>
                        </a:solidFill>
                        <a:latin typeface="メイリオ"/>
                        <a:ea typeface="メイリオ"/>
                      </a:endParaRPr>
                    </a:p>
                    <a:p>
                      <a:pPr algn="ctr"/>
                      <a:r>
                        <a:rPr kumimoji="1" lang="en-US" altLang="ja-JP" sz="1200" b="1">
                          <a:solidFill>
                            <a:schemeClr val="tx1">
                              <a:lumMod val="95000"/>
                              <a:lumOff val="5000"/>
                            </a:schemeClr>
                          </a:solidFill>
                          <a:latin typeface="メイリオ"/>
                          <a:ea typeface="メイリオ"/>
                        </a:rPr>
                        <a:t>AD</a:t>
                      </a:r>
                      <a:r>
                        <a:rPr kumimoji="1" lang="ja-JP" altLang="en-US" sz="1200" b="1">
                          <a:solidFill>
                            <a:schemeClr val="tx1">
                              <a:lumMod val="95000"/>
                              <a:lumOff val="5000"/>
                            </a:schemeClr>
                          </a:solidFill>
                          <a:latin typeface="メイリオ"/>
                          <a:ea typeface="メイリオ"/>
                        </a:rPr>
                        <a:t>ごとのパフォーマンスレポートが可能</a:t>
                      </a:r>
                    </a:p>
                  </a:txBody>
                  <a:tcPr anchor="ctr"/>
                </a:tc>
                <a:extLst>
                  <a:ext uri="{0D108BD9-81ED-4DB2-BD59-A6C34878D82A}">
                    <a16:rowId xmlns:a16="http://schemas.microsoft.com/office/drawing/2014/main" val="298476901"/>
                  </a:ext>
                </a:extLst>
              </a:tr>
              <a:tr h="284850">
                <a:tc>
                  <a:txBody>
                    <a:bodyPr/>
                    <a:lstStyle/>
                    <a:p>
                      <a:pPr algn="ctr"/>
                      <a:r>
                        <a:rPr kumimoji="1" lang="ja-JP" altLang="en-US" sz="1400">
                          <a:latin typeface="メイリオ" panose="020B0604030504040204" pitchFamily="50" charset="-128"/>
                          <a:ea typeface="メイリオ" panose="020B0604030504040204" pitchFamily="50" charset="-128"/>
                        </a:rPr>
                        <a:t>購入タイプ</a:t>
                      </a:r>
                      <a:endParaRPr kumimoji="1" lang="en-US" altLang="ja-JP"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algn="ctr"/>
                      <a:r>
                        <a:rPr kumimoji="1" lang="ja-JP" altLang="en-US" sz="1200" b="0">
                          <a:solidFill>
                            <a:schemeClr val="tx1">
                              <a:lumMod val="95000"/>
                              <a:lumOff val="5000"/>
                            </a:schemeClr>
                          </a:solidFill>
                          <a:latin typeface="メイリオ"/>
                          <a:ea typeface="メイリオ"/>
                        </a:rPr>
                        <a:t>１</a:t>
                      </a:r>
                      <a:r>
                        <a:rPr kumimoji="1" lang="en-US" altLang="ja-JP" sz="1200" b="0">
                          <a:solidFill>
                            <a:schemeClr val="tx1">
                              <a:lumMod val="95000"/>
                              <a:lumOff val="5000"/>
                            </a:schemeClr>
                          </a:solidFill>
                          <a:latin typeface="メイリオ"/>
                          <a:ea typeface="メイリオ"/>
                        </a:rPr>
                        <a:t>Day</a:t>
                      </a:r>
                      <a:r>
                        <a:rPr kumimoji="1" lang="ja-JP" altLang="en-US" sz="1200" b="0">
                          <a:solidFill>
                            <a:schemeClr val="tx1">
                              <a:lumMod val="95000"/>
                              <a:lumOff val="5000"/>
                            </a:schemeClr>
                          </a:solidFill>
                          <a:latin typeface="メイリオ"/>
                          <a:ea typeface="メイリオ"/>
                        </a:rPr>
                        <a:t>配信</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200" b="1">
                          <a:solidFill>
                            <a:schemeClr val="tx1">
                              <a:lumMod val="95000"/>
                              <a:lumOff val="5000"/>
                            </a:schemeClr>
                          </a:solidFill>
                          <a:latin typeface="メイリオ"/>
                          <a:ea typeface="メイリオ"/>
                        </a:rPr>
                        <a:t>1Day</a:t>
                      </a:r>
                      <a:r>
                        <a:rPr kumimoji="1" lang="ja-JP" altLang="en-US" sz="1200" b="1">
                          <a:solidFill>
                            <a:schemeClr val="tx1">
                              <a:lumMod val="95000"/>
                              <a:lumOff val="5000"/>
                            </a:schemeClr>
                          </a:solidFill>
                          <a:latin typeface="メイリオ"/>
                          <a:ea typeface="メイリオ"/>
                        </a:rPr>
                        <a:t>配信 </a:t>
                      </a:r>
                      <a:r>
                        <a:rPr kumimoji="1" lang="en-US" altLang="ja-JP" sz="1200" b="1">
                          <a:solidFill>
                            <a:schemeClr val="tx1">
                              <a:lumMod val="95000"/>
                              <a:lumOff val="5000"/>
                            </a:schemeClr>
                          </a:solidFill>
                          <a:latin typeface="メイリオ"/>
                          <a:ea typeface="メイリオ"/>
                        </a:rPr>
                        <a:t>/</a:t>
                      </a:r>
                      <a:r>
                        <a:rPr kumimoji="1" lang="ja-JP" altLang="en-US" sz="1200" b="1">
                          <a:solidFill>
                            <a:schemeClr val="tx1">
                              <a:lumMod val="95000"/>
                              <a:lumOff val="5000"/>
                            </a:schemeClr>
                          </a:solidFill>
                          <a:latin typeface="メイリオ"/>
                          <a:ea typeface="メイリオ"/>
                        </a:rPr>
                        <a:t> </a:t>
                      </a:r>
                      <a:r>
                        <a:rPr kumimoji="1" lang="en-US" altLang="ja-JP" sz="1200" b="1" err="1">
                          <a:solidFill>
                            <a:schemeClr val="tx1">
                              <a:lumMod val="95000"/>
                              <a:lumOff val="5000"/>
                            </a:schemeClr>
                          </a:solidFill>
                          <a:latin typeface="メイリオ"/>
                          <a:ea typeface="メイリオ"/>
                        </a:rPr>
                        <a:t>vimps</a:t>
                      </a:r>
                      <a:r>
                        <a:rPr kumimoji="1" lang="ja-JP" altLang="en-US" sz="1200" b="1">
                          <a:solidFill>
                            <a:schemeClr val="tx1">
                              <a:lumMod val="95000"/>
                              <a:lumOff val="5000"/>
                            </a:schemeClr>
                          </a:solidFill>
                          <a:latin typeface="メイリオ"/>
                          <a:ea typeface="メイリオ"/>
                        </a:rPr>
                        <a:t>購入型配信（</a:t>
                      </a:r>
                      <a:r>
                        <a:rPr kumimoji="1" lang="en-US" altLang="ja-JP" sz="1200" b="1">
                          <a:solidFill>
                            <a:schemeClr val="tx1">
                              <a:lumMod val="95000"/>
                              <a:lumOff val="5000"/>
                            </a:schemeClr>
                          </a:solidFill>
                          <a:latin typeface="メイリオ"/>
                          <a:ea typeface="メイリオ"/>
                        </a:rPr>
                        <a:t>2026</a:t>
                      </a:r>
                      <a:r>
                        <a:rPr kumimoji="1" lang="ja-JP" altLang="en-US" sz="1200" b="1">
                          <a:solidFill>
                            <a:schemeClr val="tx1">
                              <a:lumMod val="95000"/>
                              <a:lumOff val="5000"/>
                            </a:schemeClr>
                          </a:solidFill>
                          <a:latin typeface="メイリオ"/>
                          <a:ea typeface="メイリオ"/>
                        </a:rPr>
                        <a:t>年夏頃リリース予定）</a:t>
                      </a:r>
                    </a:p>
                  </a:txBody>
                  <a:tcPr anchor="ctr"/>
                </a:tc>
                <a:extLst>
                  <a:ext uri="{0D108BD9-81ED-4DB2-BD59-A6C34878D82A}">
                    <a16:rowId xmlns:a16="http://schemas.microsoft.com/office/drawing/2014/main" val="2947530799"/>
                  </a:ext>
                </a:extLst>
              </a:tr>
              <a:tr h="284850">
                <a:tc>
                  <a:txBody>
                    <a:bodyPr/>
                    <a:lstStyle/>
                    <a:p>
                      <a:pPr algn="ctr"/>
                      <a:r>
                        <a:rPr kumimoji="1" lang="ja-JP" altLang="en-US" sz="1400">
                          <a:latin typeface="メイリオ" panose="020B0604030504040204" pitchFamily="50" charset="-128"/>
                          <a:ea typeface="メイリオ" panose="020B0604030504040204" pitchFamily="50" charset="-128"/>
                        </a:rPr>
                        <a:t>広告掲載基準</a:t>
                      </a:r>
                      <a:endParaRPr kumimoji="1" lang="en-US" altLang="ja-JP" sz="1400">
                        <a:latin typeface="メイリオ" panose="020B0604030504040204" pitchFamily="50" charset="-128"/>
                        <a:ea typeface="メイリオ" panose="020B0604030504040204" pitchFamily="50" charset="-128"/>
                      </a:endParaRPr>
                    </a:p>
                  </a:txBody>
                  <a:tcPr anchor="ctr">
                    <a:solidFill>
                      <a:schemeClr val="bg1">
                        <a:lumMod val="50000"/>
                      </a:schemeClr>
                    </a:solidFill>
                  </a:tcPr>
                </a:tc>
                <a:tc>
                  <a:txBody>
                    <a:bodyPr/>
                    <a:lstStyle/>
                    <a:p>
                      <a:pPr marL="0" lvl="0" indent="0" algn="ctr">
                        <a:lnSpc>
                          <a:spcPct val="100000"/>
                        </a:lnSpc>
                        <a:buNone/>
                      </a:pPr>
                      <a:r>
                        <a:rPr lang="en-US" altLang="ja-JP" sz="1200" b="0" i="0" u="none" strike="noStrike" baseline="0" noProof="0">
                          <a:solidFill>
                            <a:schemeClr val="tx1">
                              <a:lumMod val="95000"/>
                              <a:lumOff val="5000"/>
                            </a:schemeClr>
                          </a:solidFill>
                          <a:latin typeface="メイリオ"/>
                          <a:ea typeface="メイリオ"/>
                        </a:rPr>
                        <a:t>LINE</a:t>
                      </a:r>
                      <a:r>
                        <a:rPr lang="ja-JP" altLang="en-US" sz="1200" b="0" i="0" u="none" strike="noStrike" baseline="0" noProof="0">
                          <a:solidFill>
                            <a:schemeClr val="tx1">
                              <a:lumMod val="95000"/>
                              <a:lumOff val="5000"/>
                            </a:schemeClr>
                          </a:solidFill>
                          <a:latin typeface="メイリオ"/>
                          <a:ea typeface="メイリオ"/>
                        </a:rPr>
                        <a:t> </a:t>
                      </a:r>
                      <a:r>
                        <a:rPr lang="en-US" altLang="ja-JP" sz="1200" b="0" i="0" u="none" strike="noStrike" baseline="0" noProof="0">
                          <a:solidFill>
                            <a:schemeClr val="tx1">
                              <a:lumMod val="95000"/>
                              <a:lumOff val="5000"/>
                            </a:schemeClr>
                          </a:solidFill>
                          <a:latin typeface="メイリオ"/>
                          <a:ea typeface="メイリオ"/>
                        </a:rPr>
                        <a:t>NEWS</a:t>
                      </a:r>
                      <a:r>
                        <a:rPr lang="ja-JP" altLang="en-US" sz="1200" b="0" i="0" u="none" strike="noStrike" baseline="0" noProof="0">
                          <a:solidFill>
                            <a:schemeClr val="tx1">
                              <a:lumMod val="95000"/>
                              <a:lumOff val="5000"/>
                            </a:schemeClr>
                          </a:solidFill>
                          <a:latin typeface="メイリオ"/>
                          <a:ea typeface="メイリオ"/>
                        </a:rPr>
                        <a:t> </a:t>
                      </a:r>
                      <a:r>
                        <a:rPr lang="en-US" altLang="ja-JP" sz="1200" b="0" i="0" u="none" strike="noStrike" baseline="0" noProof="0">
                          <a:solidFill>
                            <a:schemeClr val="tx1">
                              <a:lumMod val="95000"/>
                              <a:lumOff val="5000"/>
                            </a:schemeClr>
                          </a:solidFill>
                          <a:latin typeface="メイリオ"/>
                          <a:ea typeface="メイリオ"/>
                        </a:rPr>
                        <a:t>TOP AD</a:t>
                      </a:r>
                      <a:r>
                        <a:rPr lang="ja-JP" sz="1200" b="0" i="0" u="none" strike="noStrike" baseline="0" noProof="0">
                          <a:solidFill>
                            <a:schemeClr val="tx1">
                              <a:lumMod val="95000"/>
                              <a:lumOff val="5000"/>
                            </a:schemeClr>
                          </a:solidFill>
                          <a:latin typeface="メイリオ"/>
                          <a:ea typeface="メイリオ"/>
                        </a:rPr>
                        <a:t>独自の広告掲載基準</a:t>
                      </a:r>
                      <a:endParaRPr lang="ja-JP">
                        <a:solidFill>
                          <a:schemeClr val="tx1">
                            <a:lumMod val="95000"/>
                            <a:lumOff val="5000"/>
                          </a:schemeClr>
                        </a:solidFill>
                      </a:endParaRPr>
                    </a:p>
                  </a:txBody>
                  <a:tcPr anchor="ctr"/>
                </a:tc>
                <a:tc>
                  <a:txBody>
                    <a:bodyPr/>
                    <a:lstStyle/>
                    <a:p>
                      <a:pPr algn="ctr"/>
                      <a:r>
                        <a:rPr kumimoji="1" lang="en-US" altLang="ja-JP" sz="1200" b="1">
                          <a:solidFill>
                            <a:schemeClr val="tx1">
                              <a:lumMod val="95000"/>
                              <a:lumOff val="5000"/>
                            </a:schemeClr>
                          </a:solidFill>
                          <a:latin typeface="メイリオ"/>
                          <a:ea typeface="メイリオ"/>
                        </a:rPr>
                        <a:t>LINE</a:t>
                      </a:r>
                      <a:r>
                        <a:rPr kumimoji="1" lang="ja-JP" altLang="en-US" sz="1200" b="1">
                          <a:solidFill>
                            <a:schemeClr val="tx1">
                              <a:lumMod val="95000"/>
                              <a:lumOff val="5000"/>
                            </a:schemeClr>
                          </a:solidFill>
                          <a:latin typeface="メイリオ"/>
                          <a:ea typeface="メイリオ"/>
                        </a:rPr>
                        <a:t>ヤフー統一の広告掲載基準に変更予定</a:t>
                      </a:r>
                    </a:p>
                  </a:txBody>
                  <a:tcPr anchor="ctr"/>
                </a:tc>
                <a:extLst>
                  <a:ext uri="{0D108BD9-81ED-4DB2-BD59-A6C34878D82A}">
                    <a16:rowId xmlns:a16="http://schemas.microsoft.com/office/drawing/2014/main" val="3186639884"/>
                  </a:ext>
                </a:extLst>
              </a:tr>
            </a:tbl>
          </a:graphicData>
        </a:graphic>
      </p:graphicFrame>
    </p:spTree>
    <p:extLst>
      <p:ext uri="{BB962C8B-B14F-4D97-AF65-F5344CB8AC3E}">
        <p14:creationId xmlns:p14="http://schemas.microsoft.com/office/powerpoint/2010/main" val="3208182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040012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37C35A-B543-E923-ADA6-BD991DEB2433}"/>
            </a:ext>
          </a:extLst>
        </p:cNvPr>
        <p:cNvGrpSpPr/>
        <p:nvPr/>
      </p:nvGrpSpPr>
      <p:grpSpPr>
        <a:xfrm>
          <a:off x="0" y="0"/>
          <a:ext cx="0" cy="0"/>
          <a:chOff x="0" y="0"/>
          <a:chExt cx="0" cy="0"/>
        </a:xfrm>
      </p:grpSpPr>
      <p:sp>
        <p:nvSpPr>
          <p:cNvPr id="28" name="円/楕円 42">
            <a:extLst>
              <a:ext uri="{FF2B5EF4-FFF2-40B4-BE49-F238E27FC236}">
                <a16:creationId xmlns:a16="http://schemas.microsoft.com/office/drawing/2014/main" id="{34F13881-8133-DE35-DCD4-B21F6567A935}"/>
              </a:ext>
            </a:extLst>
          </p:cNvPr>
          <p:cNvSpPr/>
          <p:nvPr/>
        </p:nvSpPr>
        <p:spPr>
          <a:xfrm>
            <a:off x="7397646" y="2043800"/>
            <a:ext cx="4206979" cy="4206976"/>
          </a:xfrm>
          <a:prstGeom prst="ellipse">
            <a:avLst/>
          </a:prstGeom>
          <a:solidFill>
            <a:schemeClr val="accent1">
              <a:alpha val="8000"/>
            </a:schemeClr>
          </a:solidFill>
          <a:ln>
            <a:noFill/>
          </a:ln>
          <a:effectLst>
            <a:outerShdw blurRad="50800" dist="50800" dir="5400000" algn="ctr" rotWithShape="0">
              <a:srgbClr val="000000">
                <a:alpha val="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0" rIns="0" bIns="720000" rtlCol="0" anchor="ctr"/>
          <a:lstStyle/>
          <a:p>
            <a:pPr algn="ctr">
              <a:lnSpc>
                <a:spcPct val="130000"/>
              </a:lnSpc>
            </a:pPr>
            <a:r>
              <a:rPr kumimoji="1" lang="en-US" altLang="ja-JP" sz="2400" b="1">
                <a:solidFill>
                  <a:schemeClr val="tx1">
                    <a:lumMod val="95000"/>
                    <a:lumOff val="5000"/>
                  </a:schemeClr>
                </a:solidFill>
                <a:latin typeface="メイリオ" panose="020B0604030504040204" pitchFamily="50" charset="-128"/>
                <a:ea typeface="メイリオ" panose="020B0604030504040204" pitchFamily="50" charset="-128"/>
              </a:rPr>
              <a:t>LINE</a:t>
            </a:r>
            <a:r>
              <a:rPr kumimoji="1" lang="ja-JP" altLang="en-US" sz="2400" b="1">
                <a:solidFill>
                  <a:schemeClr val="tx1">
                    <a:lumMod val="95000"/>
                    <a:lumOff val="5000"/>
                  </a:schemeClr>
                </a:solidFill>
                <a:latin typeface="メイリオ" panose="020B0604030504040204" pitchFamily="50" charset="-128"/>
                <a:ea typeface="メイリオ" panose="020B0604030504040204" pitchFamily="50" charset="-128"/>
              </a:rPr>
              <a:t>ヤフー広告</a:t>
            </a:r>
            <a:endParaRPr kumimoji="1" lang="en-US" altLang="ja-JP" sz="2400" b="1">
              <a:solidFill>
                <a:schemeClr val="tx1">
                  <a:lumMod val="95000"/>
                  <a:lumOff val="5000"/>
                </a:schemeClr>
              </a:solidFill>
              <a:latin typeface="メイリオ" panose="020B0604030504040204" pitchFamily="50" charset="-128"/>
              <a:ea typeface="メイリオ" panose="020B0604030504040204" pitchFamily="50" charset="-128"/>
            </a:endParaRPr>
          </a:p>
          <a:p>
            <a:pPr algn="ctr">
              <a:lnSpc>
                <a:spcPct val="130000"/>
              </a:lnSpc>
            </a:pPr>
            <a:r>
              <a:rPr kumimoji="1" lang="ja-JP" altLang="en-US" sz="2400" b="1">
                <a:solidFill>
                  <a:schemeClr val="tx1">
                    <a:lumMod val="95000"/>
                    <a:lumOff val="5000"/>
                  </a:schemeClr>
                </a:solidFill>
                <a:latin typeface="メイリオ" panose="020B0604030504040204" pitchFamily="50" charset="-128"/>
                <a:ea typeface="メイリオ" panose="020B0604030504040204" pitchFamily="50" charset="-128"/>
              </a:rPr>
              <a:t>ディスプレイ広告</a:t>
            </a:r>
          </a:p>
          <a:p>
            <a:pPr algn="ctr">
              <a:lnSpc>
                <a:spcPct val="130000"/>
              </a:lnSpc>
            </a:pPr>
            <a:r>
              <a:rPr kumimoji="1" lang="ja-JP" altLang="en-US" b="1">
                <a:solidFill>
                  <a:schemeClr val="tx1">
                    <a:lumMod val="95000"/>
                    <a:lumOff val="5000"/>
                  </a:schemeClr>
                </a:solidFill>
                <a:latin typeface="メイリオ" panose="020B0604030504040204" pitchFamily="50" charset="-128"/>
                <a:ea typeface="メイリオ" panose="020B0604030504040204" pitchFamily="50" charset="-128"/>
              </a:rPr>
              <a:t>（運用型・予約型）</a:t>
            </a:r>
          </a:p>
        </p:txBody>
      </p:sp>
      <p:sp>
        <p:nvSpPr>
          <p:cNvPr id="29" name="角丸四角形 28">
            <a:extLst>
              <a:ext uri="{FF2B5EF4-FFF2-40B4-BE49-F238E27FC236}">
                <a16:creationId xmlns:a16="http://schemas.microsoft.com/office/drawing/2014/main" id="{97644AEA-4B21-9513-E3C7-881A50409955}"/>
              </a:ext>
            </a:extLst>
          </p:cNvPr>
          <p:cNvSpPr/>
          <p:nvPr/>
        </p:nvSpPr>
        <p:spPr>
          <a:xfrm>
            <a:off x="7764692" y="2498267"/>
            <a:ext cx="3472887" cy="540354"/>
          </a:xfrm>
          <a:prstGeom prst="roundRect">
            <a:avLst>
              <a:gd name="adj" fmla="val 50000"/>
            </a:avLst>
          </a:prstGeom>
          <a:solidFill>
            <a:schemeClr val="bg1"/>
          </a:solidFill>
          <a:ln w="19050">
            <a:solidFill>
              <a:schemeClr val="accent1"/>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lang="en-US" altLang="ja-JP" b="1">
                <a:solidFill>
                  <a:schemeClr val="accent1"/>
                </a:solidFill>
                <a:latin typeface="メイリオ" panose="020B0604030504040204" pitchFamily="50" charset="-128"/>
                <a:ea typeface="メイリオ" panose="020B0604030504040204" pitchFamily="50" charset="-128"/>
              </a:rPr>
              <a:t>LINE</a:t>
            </a:r>
            <a:r>
              <a:rPr lang="ja-JP" altLang="en-US" b="1">
                <a:solidFill>
                  <a:schemeClr val="accent1"/>
                </a:solidFill>
                <a:latin typeface="メイリオ" panose="020B0604030504040204" pitchFamily="50" charset="-128"/>
                <a:ea typeface="メイリオ" panose="020B0604030504040204" pitchFamily="50" charset="-128"/>
              </a:rPr>
              <a:t>ヤフー</a:t>
            </a:r>
            <a:endParaRPr kumimoji="1" lang="ja-JP" altLang="en-US" b="1">
              <a:solidFill>
                <a:schemeClr val="accent1"/>
              </a:solidFill>
              <a:latin typeface="メイリオ" panose="020B0604030504040204" pitchFamily="50" charset="-128"/>
              <a:ea typeface="メイリオ" panose="020B0604030504040204" pitchFamily="50" charset="-128"/>
            </a:endParaRPr>
          </a:p>
        </p:txBody>
      </p:sp>
      <p:sp>
        <p:nvSpPr>
          <p:cNvPr id="2" name="タイトル 1">
            <a:extLst>
              <a:ext uri="{FF2B5EF4-FFF2-40B4-BE49-F238E27FC236}">
                <a16:creationId xmlns:a16="http://schemas.microsoft.com/office/drawing/2014/main" id="{86EB9361-8DB5-44F8-BC32-C4311C09041B}"/>
              </a:ext>
            </a:extLst>
          </p:cNvPr>
          <p:cNvSpPr>
            <a:spLocks noGrp="1"/>
          </p:cNvSpPr>
          <p:nvPr>
            <p:ph type="ctrTitle"/>
          </p:nvPr>
        </p:nvSpPr>
        <p:spPr>
          <a:xfrm>
            <a:off x="587375" y="582613"/>
            <a:ext cx="11014075" cy="565150"/>
          </a:xfrm>
        </p:spPr>
        <p:txBody>
          <a:bodyPr/>
          <a:lstStyle/>
          <a:p>
            <a:r>
              <a:rPr lang="ja-JP" altLang="en-US"/>
              <a:t>統合プラットフォームの提供</a:t>
            </a:r>
          </a:p>
        </p:txBody>
      </p:sp>
      <p:sp>
        <p:nvSpPr>
          <p:cNvPr id="3" name="テキスト プレースホルダー 2">
            <a:extLst>
              <a:ext uri="{FF2B5EF4-FFF2-40B4-BE49-F238E27FC236}">
                <a16:creationId xmlns:a16="http://schemas.microsoft.com/office/drawing/2014/main" id="{B6D89522-6F47-97C7-4AA3-A1AC19ED288D}"/>
              </a:ext>
            </a:extLst>
          </p:cNvPr>
          <p:cNvSpPr>
            <a:spLocks noGrp="1"/>
          </p:cNvSpPr>
          <p:nvPr>
            <p:ph type="body" sz="quarter" idx="10"/>
          </p:nvPr>
        </p:nvSpPr>
        <p:spPr>
          <a:xfrm>
            <a:off x="587374" y="1098189"/>
            <a:ext cx="11014609" cy="792088"/>
          </a:xfrm>
        </p:spPr>
        <p:txBody>
          <a:bodyPr lIns="0" tIns="0" rIns="0" bIns="0" anchor="t"/>
          <a:lstStyle/>
          <a:p>
            <a:r>
              <a:rPr lang="ja-JP" altLang="en-US">
                <a:solidFill>
                  <a:schemeClr val="tx1">
                    <a:lumMod val="95000"/>
                    <a:lumOff val="5000"/>
                  </a:schemeClr>
                </a:solidFill>
                <a:latin typeface="メイリオ"/>
                <a:ea typeface="メイリオ"/>
              </a:rPr>
              <a:t>これまでわかれていた</a:t>
            </a:r>
            <a:r>
              <a:rPr lang="en-US" altLang="ja-JP">
                <a:solidFill>
                  <a:schemeClr val="tx1">
                    <a:lumMod val="95000"/>
                    <a:lumOff val="5000"/>
                  </a:schemeClr>
                </a:solidFill>
                <a:latin typeface="メイリオ"/>
                <a:ea typeface="メイリオ"/>
              </a:rPr>
              <a:t>LINE</a:t>
            </a:r>
            <a:r>
              <a:rPr lang="ja-JP" altLang="en-US">
                <a:solidFill>
                  <a:schemeClr val="tx1">
                    <a:lumMod val="95000"/>
                    <a:lumOff val="5000"/>
                  </a:schemeClr>
                </a:solidFill>
                <a:latin typeface="メイリオ"/>
                <a:ea typeface="メイリオ"/>
              </a:rPr>
              <a:t>広告と</a:t>
            </a:r>
            <a:r>
              <a:rPr lang="en-US" altLang="ja-JP">
                <a:solidFill>
                  <a:schemeClr val="tx1">
                    <a:lumMod val="95000"/>
                    <a:lumOff val="5000"/>
                  </a:schemeClr>
                </a:solidFill>
                <a:latin typeface="メイリオ"/>
                <a:ea typeface="メイリオ"/>
              </a:rPr>
              <a:t>Yahoo!</a:t>
            </a:r>
            <a:r>
              <a:rPr lang="ja-JP" altLang="en-US">
                <a:solidFill>
                  <a:schemeClr val="tx1">
                    <a:lumMod val="95000"/>
                    <a:lumOff val="5000"/>
                  </a:schemeClr>
                </a:solidFill>
                <a:latin typeface="メイリオ"/>
                <a:ea typeface="メイリオ"/>
              </a:rPr>
              <a:t>広告 ディスプレイ広告を</a:t>
            </a:r>
            <a:r>
              <a:rPr lang="ja-JP" altLang="en-US" b="1">
                <a:solidFill>
                  <a:schemeClr val="tx2">
                    <a:lumMod val="50000"/>
                    <a:lumOff val="50000"/>
                  </a:schemeClr>
                </a:solidFill>
                <a:latin typeface="メイリオ"/>
                <a:ea typeface="メイリオ"/>
              </a:rPr>
              <a:t>統合</a:t>
            </a:r>
            <a:r>
              <a:rPr lang="ja-JP" altLang="en-US">
                <a:solidFill>
                  <a:schemeClr val="tx1">
                    <a:lumMod val="95000"/>
                    <a:lumOff val="5000"/>
                  </a:schemeClr>
                </a:solidFill>
                <a:latin typeface="メイリオ"/>
                <a:ea typeface="メイリオ"/>
              </a:rPr>
              <a:t>し、</a:t>
            </a:r>
            <a:endParaRPr lang="en-US" altLang="ja-JP">
              <a:solidFill>
                <a:schemeClr val="tx1">
                  <a:lumMod val="95000"/>
                  <a:lumOff val="5000"/>
                </a:schemeClr>
              </a:solidFill>
              <a:latin typeface="メイリオ"/>
              <a:ea typeface="メイリオ"/>
            </a:endParaRPr>
          </a:p>
          <a:p>
            <a:r>
              <a:rPr lang="en-US" altLang="ja-JP" b="1">
                <a:solidFill>
                  <a:schemeClr val="tx2">
                    <a:lumMod val="50000"/>
                    <a:lumOff val="50000"/>
                  </a:schemeClr>
                </a:solidFill>
                <a:latin typeface="メイリオ" panose="020B0604030504040204" pitchFamily="50" charset="-128"/>
                <a:ea typeface="メイリオ" panose="020B0604030504040204" pitchFamily="50" charset="-128"/>
              </a:rPr>
              <a:t>2026</a:t>
            </a:r>
            <a:r>
              <a:rPr lang="ja-JP" altLang="en-US" b="1">
                <a:solidFill>
                  <a:schemeClr val="tx2">
                    <a:lumMod val="50000"/>
                    <a:lumOff val="50000"/>
                  </a:schemeClr>
                </a:solidFill>
                <a:latin typeface="メイリオ" panose="020B0604030504040204" pitchFamily="50" charset="-128"/>
                <a:ea typeface="メイリオ" panose="020B0604030504040204" pitchFamily="50" charset="-128"/>
              </a:rPr>
              <a:t>年春頃、「</a:t>
            </a:r>
            <a:r>
              <a:rPr lang="en-US" altLang="ja-JP" b="1">
                <a:solidFill>
                  <a:schemeClr val="tx2">
                    <a:lumMod val="50000"/>
                    <a:lumOff val="50000"/>
                  </a:schemeClr>
                </a:solidFill>
                <a:latin typeface="メイリオ" panose="020B0604030504040204" pitchFamily="50" charset="-128"/>
                <a:ea typeface="メイリオ" panose="020B0604030504040204" pitchFamily="50" charset="-128"/>
              </a:rPr>
              <a:t>LINE</a:t>
            </a:r>
            <a:r>
              <a:rPr lang="ja-JP" altLang="en-US" b="1">
                <a:solidFill>
                  <a:schemeClr val="tx2">
                    <a:lumMod val="50000"/>
                    <a:lumOff val="50000"/>
                  </a:schemeClr>
                </a:solidFill>
                <a:latin typeface="メイリオ" panose="020B0604030504040204" pitchFamily="50" charset="-128"/>
                <a:ea typeface="メイリオ" panose="020B0604030504040204" pitchFamily="50" charset="-128"/>
              </a:rPr>
              <a:t>ヤフー広告 ディスプレイ広告」として提供</a:t>
            </a:r>
            <a:r>
              <a:rPr lang="ja-JP" altLang="en-US">
                <a:solidFill>
                  <a:schemeClr val="tx1">
                    <a:lumMod val="95000"/>
                    <a:lumOff val="5000"/>
                  </a:schemeClr>
                </a:solidFill>
                <a:latin typeface="メイリオ" panose="020B0604030504040204" pitchFamily="50" charset="-128"/>
                <a:ea typeface="メイリオ" panose="020B0604030504040204" pitchFamily="50" charset="-128"/>
              </a:rPr>
              <a:t>します。</a:t>
            </a:r>
            <a:endParaRPr lang="en-US" altLang="ja-JP">
              <a:solidFill>
                <a:schemeClr val="tx1">
                  <a:lumMod val="95000"/>
                  <a:lumOff val="5000"/>
                </a:schemeClr>
              </a:solidFill>
              <a:latin typeface="メイリオ" panose="020B0604030504040204" pitchFamily="50" charset="-128"/>
              <a:ea typeface="メイリオ" panose="020B0604030504040204" pitchFamily="50" charset="-128"/>
            </a:endParaRPr>
          </a:p>
          <a:p>
            <a:r>
              <a:rPr lang="ja-JP" altLang="en-US">
                <a:solidFill>
                  <a:schemeClr val="tx1">
                    <a:lumMod val="95000"/>
                    <a:lumOff val="5000"/>
                  </a:schemeClr>
                </a:solidFill>
                <a:latin typeface="メイリオ" panose="020B0604030504040204" pitchFamily="50" charset="-128"/>
                <a:ea typeface="メイリオ" panose="020B0604030504040204" pitchFamily="50" charset="-128"/>
              </a:rPr>
              <a:t>これに伴い、</a:t>
            </a:r>
            <a:r>
              <a:rPr lang="en-US" altLang="ja-JP">
                <a:solidFill>
                  <a:schemeClr val="tx1">
                    <a:lumMod val="95000"/>
                    <a:lumOff val="5000"/>
                  </a:schemeClr>
                </a:solidFill>
                <a:latin typeface="メイリオ" panose="020B0604030504040204" pitchFamily="50" charset="-128"/>
                <a:ea typeface="メイリオ" panose="020B0604030504040204" pitchFamily="50" charset="-128"/>
              </a:rPr>
              <a:t>LINE</a:t>
            </a:r>
            <a:r>
              <a:rPr lang="ja-JP" altLang="en-US">
                <a:solidFill>
                  <a:schemeClr val="tx1">
                    <a:lumMod val="95000"/>
                    <a:lumOff val="5000"/>
                  </a:schemeClr>
                </a:solidFill>
                <a:latin typeface="メイリオ" panose="020B0604030504040204" pitchFamily="50" charset="-128"/>
                <a:ea typeface="メイリオ" panose="020B0604030504040204" pitchFamily="50" charset="-128"/>
              </a:rPr>
              <a:t>広告および</a:t>
            </a:r>
            <a:r>
              <a:rPr lang="en-US" altLang="ja-JP">
                <a:solidFill>
                  <a:schemeClr val="tx1">
                    <a:lumMod val="95000"/>
                    <a:lumOff val="5000"/>
                  </a:schemeClr>
                </a:solidFill>
                <a:latin typeface="メイリオ" panose="020B0604030504040204" pitchFamily="50" charset="-128"/>
                <a:ea typeface="メイリオ" panose="020B0604030504040204" pitchFamily="50" charset="-128"/>
              </a:rPr>
              <a:t>Yahoo!</a:t>
            </a:r>
            <a:r>
              <a:rPr lang="ja-JP" altLang="en-US">
                <a:solidFill>
                  <a:schemeClr val="tx1">
                    <a:lumMod val="95000"/>
                    <a:lumOff val="5000"/>
                  </a:schemeClr>
                </a:solidFill>
                <a:latin typeface="メイリオ" panose="020B0604030504040204" pitchFamily="50" charset="-128"/>
                <a:ea typeface="メイリオ" panose="020B0604030504040204" pitchFamily="50" charset="-128"/>
              </a:rPr>
              <a:t>広告は検索広告も含めて</a:t>
            </a:r>
            <a:r>
              <a:rPr lang="ja-JP" altLang="en-US" b="1">
                <a:solidFill>
                  <a:schemeClr val="tx2">
                    <a:lumMod val="50000"/>
                    <a:lumOff val="50000"/>
                  </a:schemeClr>
                </a:solidFill>
                <a:latin typeface="メイリオ" panose="020B0604030504040204" pitchFamily="50" charset="-128"/>
                <a:ea typeface="メイリオ" panose="020B0604030504040204" pitchFamily="50" charset="-128"/>
              </a:rPr>
              <a:t>「</a:t>
            </a:r>
            <a:r>
              <a:rPr lang="en-US" altLang="ja-JP" b="1">
                <a:solidFill>
                  <a:schemeClr val="tx2">
                    <a:lumMod val="50000"/>
                    <a:lumOff val="50000"/>
                  </a:schemeClr>
                </a:solidFill>
                <a:latin typeface="メイリオ" panose="020B0604030504040204" pitchFamily="50" charset="-128"/>
                <a:ea typeface="メイリオ" panose="020B0604030504040204" pitchFamily="50" charset="-128"/>
              </a:rPr>
              <a:t>LINE</a:t>
            </a:r>
            <a:r>
              <a:rPr lang="ja-JP" altLang="en-US" b="1">
                <a:solidFill>
                  <a:schemeClr val="tx2">
                    <a:lumMod val="50000"/>
                    <a:lumOff val="50000"/>
                  </a:schemeClr>
                </a:solidFill>
                <a:latin typeface="メイリオ" panose="020B0604030504040204" pitchFamily="50" charset="-128"/>
                <a:ea typeface="メイリオ" panose="020B0604030504040204" pitchFamily="50" charset="-128"/>
              </a:rPr>
              <a:t>ヤフー広告」</a:t>
            </a:r>
            <a:r>
              <a:rPr lang="ja-JP" altLang="en-US">
                <a:solidFill>
                  <a:schemeClr val="tx1">
                    <a:lumMod val="95000"/>
                    <a:lumOff val="5000"/>
                  </a:schemeClr>
                </a:solidFill>
                <a:latin typeface="メイリオ" panose="020B0604030504040204" pitchFamily="50" charset="-128"/>
                <a:ea typeface="メイリオ" panose="020B0604030504040204" pitchFamily="50" charset="-128"/>
              </a:rPr>
              <a:t>に名称を変更します。</a:t>
            </a:r>
          </a:p>
        </p:txBody>
      </p:sp>
      <p:sp>
        <p:nvSpPr>
          <p:cNvPr id="26" name="正方形/長方形 25">
            <a:extLst>
              <a:ext uri="{FF2B5EF4-FFF2-40B4-BE49-F238E27FC236}">
                <a16:creationId xmlns:a16="http://schemas.microsoft.com/office/drawing/2014/main" id="{D6A71086-D97D-29EF-9C11-0AB44533E02C}"/>
              </a:ext>
            </a:extLst>
          </p:cNvPr>
          <p:cNvSpPr/>
          <p:nvPr/>
        </p:nvSpPr>
        <p:spPr>
          <a:xfrm>
            <a:off x="3424005" y="3901067"/>
            <a:ext cx="410369" cy="492443"/>
          </a:xfrm>
          <a:prstGeom prst="rect">
            <a:avLst/>
          </a:prstGeom>
          <a:noFill/>
          <a:ln w="9525" cap="flat" cmpd="sng" algn="ctr">
            <a:noFill/>
            <a:prstDash val="solid"/>
            <a:miter lim="800000"/>
          </a:ln>
          <a:effectLst/>
        </p:spPr>
        <p:txBody>
          <a:bodyPr rot="0" spcFirstLastPara="0" vertOverflow="overflow" horzOverflow="overflow" vert="horz" wrap="none" lIns="0" tIns="0" rIns="0" bIns="0" numCol="1" spcCol="0" rtlCol="0" fromWordArt="0" anchor="ctr" anchorCtr="0" forceAA="0" compatLnSpc="1">
            <a:prstTxWarp prst="textNoShape">
              <a:avLst/>
            </a:prstTxWarp>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3200" b="1" u="none" strike="noStrike" kern="0" cap="none" spc="0" normalizeH="0" baseline="0" noProof="0">
                <a:ln>
                  <a:noFill/>
                </a:ln>
                <a:solidFill>
                  <a:schemeClr val="accent1"/>
                </a:solidFill>
                <a:effectLst/>
                <a:uLnTx/>
                <a:uFillTx/>
                <a:latin typeface="メイリオ" panose="020B0604030504040204" pitchFamily="50" charset="-128"/>
                <a:ea typeface="メイリオ" panose="020B0604030504040204" pitchFamily="50" charset="-128"/>
                <a:cs typeface="Segoe UI" panose="020B0502040204020203" pitchFamily="34" charset="0"/>
              </a:rPr>
              <a:t>＋</a:t>
            </a:r>
          </a:p>
        </p:txBody>
      </p:sp>
      <p:grpSp>
        <p:nvGrpSpPr>
          <p:cNvPr id="30" name="グループ化 29">
            <a:extLst>
              <a:ext uri="{FF2B5EF4-FFF2-40B4-BE49-F238E27FC236}">
                <a16:creationId xmlns:a16="http://schemas.microsoft.com/office/drawing/2014/main" id="{12FB6579-537F-41AE-9AB1-1BBB264BD6B3}"/>
              </a:ext>
            </a:extLst>
          </p:cNvPr>
          <p:cNvGrpSpPr>
            <a:grpSpLocks noChangeAspect="1"/>
          </p:cNvGrpSpPr>
          <p:nvPr/>
        </p:nvGrpSpPr>
        <p:grpSpPr>
          <a:xfrm>
            <a:off x="6795209" y="4055304"/>
            <a:ext cx="359992" cy="183969"/>
            <a:chOff x="4210942" y="6378172"/>
            <a:chExt cx="281780" cy="144000"/>
          </a:xfrm>
          <a:solidFill>
            <a:schemeClr val="accent1"/>
          </a:solidFill>
        </p:grpSpPr>
        <p:sp>
          <p:nvSpPr>
            <p:cNvPr id="31" name="直角三角形 30">
              <a:extLst>
                <a:ext uri="{FF2B5EF4-FFF2-40B4-BE49-F238E27FC236}">
                  <a16:creationId xmlns:a16="http://schemas.microsoft.com/office/drawing/2014/main" id="{87B3CE55-C3B0-7EEE-0E22-3882E73B298C}"/>
                </a:ext>
              </a:extLst>
            </p:cNvPr>
            <p:cNvSpPr>
              <a:spLocks noChangeAspect="1"/>
            </p:cNvSpPr>
            <p:nvPr/>
          </p:nvSpPr>
          <p:spPr>
            <a:xfrm rot="13500000">
              <a:off x="4210942" y="6378172"/>
              <a:ext cx="144000" cy="144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sp>
          <p:nvSpPr>
            <p:cNvPr id="32" name="直角三角形 31">
              <a:extLst>
                <a:ext uri="{FF2B5EF4-FFF2-40B4-BE49-F238E27FC236}">
                  <a16:creationId xmlns:a16="http://schemas.microsoft.com/office/drawing/2014/main" id="{BAD249AF-DA47-8CEE-FC99-108F69A804C4}"/>
                </a:ext>
              </a:extLst>
            </p:cNvPr>
            <p:cNvSpPr>
              <a:spLocks noChangeAspect="1"/>
            </p:cNvSpPr>
            <p:nvPr/>
          </p:nvSpPr>
          <p:spPr>
            <a:xfrm rot="13500000">
              <a:off x="4348729" y="6378172"/>
              <a:ext cx="144000" cy="144000"/>
            </a:xfrm>
            <a:prstGeom prst="r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メイリオ" panose="020B0604030504040204" pitchFamily="50" charset="-128"/>
                <a:ea typeface="メイリオ" panose="020B0604030504040204" pitchFamily="50" charset="-128"/>
              </a:endParaRPr>
            </a:p>
          </p:txBody>
        </p:sp>
      </p:grpSp>
      <p:grpSp>
        <p:nvGrpSpPr>
          <p:cNvPr id="5" name="グループ化 4">
            <a:extLst>
              <a:ext uri="{FF2B5EF4-FFF2-40B4-BE49-F238E27FC236}">
                <a16:creationId xmlns:a16="http://schemas.microsoft.com/office/drawing/2014/main" id="{B001661C-1806-C623-C294-3346828F1AB0}"/>
              </a:ext>
            </a:extLst>
          </p:cNvPr>
          <p:cNvGrpSpPr/>
          <p:nvPr/>
        </p:nvGrpSpPr>
        <p:grpSpPr>
          <a:xfrm>
            <a:off x="584788" y="2738455"/>
            <a:ext cx="2817668" cy="2817666"/>
            <a:chOff x="584788" y="2738455"/>
            <a:chExt cx="2817668" cy="2817666"/>
          </a:xfrm>
        </p:grpSpPr>
        <p:sp>
          <p:nvSpPr>
            <p:cNvPr id="7" name="円/楕円 42">
              <a:extLst>
                <a:ext uri="{FF2B5EF4-FFF2-40B4-BE49-F238E27FC236}">
                  <a16:creationId xmlns:a16="http://schemas.microsoft.com/office/drawing/2014/main" id="{B6F6DC9E-0D9C-CF99-D699-69C32C4C6DC6}"/>
                </a:ext>
              </a:extLst>
            </p:cNvPr>
            <p:cNvSpPr/>
            <p:nvPr/>
          </p:nvSpPr>
          <p:spPr>
            <a:xfrm>
              <a:off x="584788" y="2738455"/>
              <a:ext cx="2817668" cy="2817666"/>
            </a:xfrm>
            <a:prstGeom prst="ellipse">
              <a:avLst/>
            </a:prstGeom>
            <a:solidFill>
              <a:schemeClr val="accent2">
                <a:alpha val="10000"/>
              </a:schemeClr>
            </a:solidFill>
            <a:ln>
              <a:noFill/>
            </a:ln>
            <a:effectLst>
              <a:outerShdw blurRad="50800" dist="50800" dir="5400000" algn="ctr" rotWithShape="0">
                <a:srgbClr val="000000">
                  <a:alpha val="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0" rIns="0" bIns="720000" rtlCol="0" anchor="ctr"/>
            <a:lstStyle/>
            <a:p>
              <a:pPr algn="ctr">
                <a:lnSpc>
                  <a:spcPct val="130000"/>
                </a:lnSpc>
              </a:pPr>
              <a:r>
                <a:rPr kumimoji="1" lang="en-US" altLang="ja-JP" sz="2000" b="1">
                  <a:solidFill>
                    <a:schemeClr val="accent2"/>
                  </a:solidFill>
                  <a:latin typeface="メイリオ" panose="020B0604030504040204" pitchFamily="50" charset="-128"/>
                  <a:ea typeface="メイリオ" panose="020B0604030504040204" pitchFamily="50" charset="-128"/>
                </a:rPr>
                <a:t>LINE</a:t>
              </a:r>
              <a:r>
                <a:rPr kumimoji="1" lang="ja-JP" altLang="en-US" sz="2000" b="1">
                  <a:solidFill>
                    <a:schemeClr val="accent2"/>
                  </a:solidFill>
                  <a:latin typeface="メイリオ" panose="020B0604030504040204" pitchFamily="50" charset="-128"/>
                  <a:ea typeface="メイリオ" panose="020B0604030504040204" pitchFamily="50" charset="-128"/>
                </a:rPr>
                <a:t>広告</a:t>
              </a:r>
            </a:p>
          </p:txBody>
        </p:sp>
        <p:sp>
          <p:nvSpPr>
            <p:cNvPr id="21" name="角丸四角形 20">
              <a:extLst>
                <a:ext uri="{FF2B5EF4-FFF2-40B4-BE49-F238E27FC236}">
                  <a16:creationId xmlns:a16="http://schemas.microsoft.com/office/drawing/2014/main" id="{EDBC6B8A-8972-0049-C350-AB8FB395D4EC}"/>
                </a:ext>
              </a:extLst>
            </p:cNvPr>
            <p:cNvSpPr/>
            <p:nvPr/>
          </p:nvSpPr>
          <p:spPr>
            <a:xfrm>
              <a:off x="830621" y="2862242"/>
              <a:ext cx="2326002" cy="438566"/>
            </a:xfrm>
            <a:prstGeom prst="roundRect">
              <a:avLst>
                <a:gd name="adj" fmla="val 50000"/>
              </a:avLst>
            </a:prstGeom>
            <a:solidFill>
              <a:schemeClr val="bg1"/>
            </a:solidFill>
            <a:ln w="19050">
              <a:solidFill>
                <a:schemeClr val="accent2"/>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lang="en-US" altLang="ja-JP" sz="1400" b="1">
                  <a:solidFill>
                    <a:schemeClr val="accent2"/>
                  </a:solidFill>
                  <a:latin typeface="メイリオ" panose="020B0604030504040204" pitchFamily="50" charset="-128"/>
                  <a:ea typeface="メイリオ" panose="020B0604030504040204" pitchFamily="50" charset="-128"/>
                </a:rPr>
                <a:t>LINE</a:t>
              </a:r>
              <a:endParaRPr kumimoji="1" lang="ja-JP" altLang="en-US" sz="1400" b="1">
                <a:solidFill>
                  <a:schemeClr val="accent2"/>
                </a:solidFill>
                <a:latin typeface="メイリオ" panose="020B0604030504040204" pitchFamily="50" charset="-128"/>
                <a:ea typeface="メイリオ" panose="020B0604030504040204" pitchFamily="50" charset="-128"/>
              </a:endParaRPr>
            </a:p>
          </p:txBody>
        </p:sp>
        <p:pic>
          <p:nvPicPr>
            <p:cNvPr id="44" name="図 43">
              <a:extLst>
                <a:ext uri="{FF2B5EF4-FFF2-40B4-BE49-F238E27FC236}">
                  <a16:creationId xmlns:a16="http://schemas.microsoft.com/office/drawing/2014/main" id="{A538A604-B0F1-0A33-8D9B-366DB4CB76DB}"/>
                </a:ext>
              </a:extLst>
            </p:cNvPr>
            <p:cNvPicPr>
              <a:picLocks noChangeAspect="1"/>
            </p:cNvPicPr>
            <p:nvPr/>
          </p:nvPicPr>
          <p:blipFill>
            <a:blip r:embed="rId3"/>
            <a:stretch>
              <a:fillRect/>
            </a:stretch>
          </p:blipFill>
          <p:spPr>
            <a:xfrm>
              <a:off x="1796933" y="4580251"/>
              <a:ext cx="393378" cy="678770"/>
            </a:xfrm>
            <a:prstGeom prst="rect">
              <a:avLst/>
            </a:prstGeom>
          </p:spPr>
        </p:pic>
      </p:grpSp>
      <p:grpSp>
        <p:nvGrpSpPr>
          <p:cNvPr id="4" name="グループ化 3">
            <a:extLst>
              <a:ext uri="{FF2B5EF4-FFF2-40B4-BE49-F238E27FC236}">
                <a16:creationId xmlns:a16="http://schemas.microsoft.com/office/drawing/2014/main" id="{A1BD8480-12F5-9442-98F6-BE51A8F9E259}"/>
              </a:ext>
            </a:extLst>
          </p:cNvPr>
          <p:cNvGrpSpPr/>
          <p:nvPr/>
        </p:nvGrpSpPr>
        <p:grpSpPr>
          <a:xfrm>
            <a:off x="3855923" y="2738455"/>
            <a:ext cx="2817668" cy="2817666"/>
            <a:chOff x="3855923" y="2738455"/>
            <a:chExt cx="2817668" cy="2817666"/>
          </a:xfrm>
        </p:grpSpPr>
        <p:sp>
          <p:nvSpPr>
            <p:cNvPr id="24" name="円/楕円 42">
              <a:extLst>
                <a:ext uri="{FF2B5EF4-FFF2-40B4-BE49-F238E27FC236}">
                  <a16:creationId xmlns:a16="http://schemas.microsoft.com/office/drawing/2014/main" id="{C59D2488-8571-A0E2-AF51-84254E346F65}"/>
                </a:ext>
              </a:extLst>
            </p:cNvPr>
            <p:cNvSpPr/>
            <p:nvPr/>
          </p:nvSpPr>
          <p:spPr>
            <a:xfrm>
              <a:off x="3855923" y="2738455"/>
              <a:ext cx="2817668" cy="2817666"/>
            </a:xfrm>
            <a:prstGeom prst="ellipse">
              <a:avLst/>
            </a:prstGeom>
            <a:solidFill>
              <a:schemeClr val="accent3">
                <a:alpha val="8000"/>
              </a:schemeClr>
            </a:solidFill>
            <a:ln>
              <a:noFill/>
            </a:ln>
            <a:effectLst>
              <a:outerShdw blurRad="50800" dist="50800" dir="5400000" algn="ctr" rotWithShape="0">
                <a:srgbClr val="000000">
                  <a:alpha val="0"/>
                </a:srgbClr>
              </a:outerShdw>
            </a:effectLst>
          </p:spPr>
          <p:style>
            <a:lnRef idx="2">
              <a:schemeClr val="accent1">
                <a:shade val="15000"/>
              </a:schemeClr>
            </a:lnRef>
            <a:fillRef idx="1">
              <a:schemeClr val="accent1"/>
            </a:fillRef>
            <a:effectRef idx="0">
              <a:schemeClr val="accent1"/>
            </a:effectRef>
            <a:fontRef idx="minor">
              <a:schemeClr val="lt1"/>
            </a:fontRef>
          </p:style>
          <p:txBody>
            <a:bodyPr wrap="none" lIns="0" tIns="360000" rIns="0" bIns="720000" rtlCol="0" anchor="ctr"/>
            <a:lstStyle/>
            <a:p>
              <a:pPr algn="ctr">
                <a:lnSpc>
                  <a:spcPct val="130000"/>
                </a:lnSpc>
              </a:pPr>
              <a:r>
                <a:rPr kumimoji="1" lang="en-US" altLang="ja-JP" b="1">
                  <a:solidFill>
                    <a:schemeClr val="accent3"/>
                  </a:solidFill>
                  <a:latin typeface="メイリオ" panose="020B0604030504040204" pitchFamily="50" charset="-128"/>
                  <a:ea typeface="メイリオ" panose="020B0604030504040204" pitchFamily="50" charset="-128"/>
                </a:rPr>
                <a:t>Yahoo!</a:t>
              </a:r>
              <a:r>
                <a:rPr kumimoji="1" lang="ja-JP" altLang="en-US" b="1">
                  <a:solidFill>
                    <a:schemeClr val="accent3"/>
                  </a:solidFill>
                  <a:latin typeface="メイリオ" panose="020B0604030504040204" pitchFamily="50" charset="-128"/>
                  <a:ea typeface="メイリオ" panose="020B0604030504040204" pitchFamily="50" charset="-128"/>
                </a:rPr>
                <a:t>広告</a:t>
              </a:r>
              <a:endParaRPr kumimoji="1" lang="en-US" altLang="ja-JP" b="1">
                <a:solidFill>
                  <a:schemeClr val="accent3"/>
                </a:solidFill>
                <a:latin typeface="メイリオ" panose="020B0604030504040204" pitchFamily="50" charset="-128"/>
                <a:ea typeface="メイリオ" panose="020B0604030504040204" pitchFamily="50" charset="-128"/>
              </a:endParaRPr>
            </a:p>
            <a:p>
              <a:pPr algn="ctr">
                <a:lnSpc>
                  <a:spcPct val="130000"/>
                </a:lnSpc>
              </a:pPr>
              <a:r>
                <a:rPr kumimoji="1" lang="ja-JP" altLang="en-US" b="1">
                  <a:solidFill>
                    <a:schemeClr val="accent3"/>
                  </a:solidFill>
                  <a:latin typeface="メイリオ" panose="020B0604030504040204" pitchFamily="50" charset="-128"/>
                  <a:ea typeface="メイリオ" panose="020B0604030504040204" pitchFamily="50" charset="-128"/>
                </a:rPr>
                <a:t>ディスプレイ広告</a:t>
              </a:r>
            </a:p>
            <a:p>
              <a:pPr algn="ctr">
                <a:lnSpc>
                  <a:spcPct val="130000"/>
                </a:lnSpc>
              </a:pPr>
              <a:r>
                <a:rPr kumimoji="1" lang="ja-JP" altLang="en-US" sz="1400" b="1">
                  <a:solidFill>
                    <a:schemeClr val="accent3"/>
                  </a:solidFill>
                  <a:latin typeface="メイリオ" panose="020B0604030504040204" pitchFamily="50" charset="-128"/>
                  <a:ea typeface="メイリオ" panose="020B0604030504040204" pitchFamily="50" charset="-128"/>
                </a:rPr>
                <a:t>（運用型・予約型）</a:t>
              </a:r>
            </a:p>
          </p:txBody>
        </p:sp>
        <p:sp>
          <p:nvSpPr>
            <p:cNvPr id="25" name="角丸四角形 24">
              <a:extLst>
                <a:ext uri="{FF2B5EF4-FFF2-40B4-BE49-F238E27FC236}">
                  <a16:creationId xmlns:a16="http://schemas.microsoft.com/office/drawing/2014/main" id="{9CB67234-54FB-9D27-9104-8E33E9AFEF38}"/>
                </a:ext>
              </a:extLst>
            </p:cNvPr>
            <p:cNvSpPr/>
            <p:nvPr/>
          </p:nvSpPr>
          <p:spPr>
            <a:xfrm>
              <a:off x="4101756" y="2862242"/>
              <a:ext cx="2326002" cy="438566"/>
            </a:xfrm>
            <a:prstGeom prst="roundRect">
              <a:avLst>
                <a:gd name="adj" fmla="val 50000"/>
              </a:avLst>
            </a:prstGeom>
            <a:solidFill>
              <a:schemeClr val="bg1"/>
            </a:solidFill>
            <a:ln w="19050">
              <a:solidFill>
                <a:schemeClr val="accent3"/>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36000" rIns="0" bIns="0" rtlCol="0" anchor="ctr">
              <a:noAutofit/>
            </a:bodyPr>
            <a:lstStyle/>
            <a:p>
              <a:pPr algn="ctr">
                <a:lnSpc>
                  <a:spcPct val="120000"/>
                </a:lnSpc>
              </a:pPr>
              <a:r>
                <a:rPr lang="en-US" altLang="ja-JP" sz="1400" b="1">
                  <a:solidFill>
                    <a:schemeClr val="accent3"/>
                  </a:solidFill>
                  <a:latin typeface="メイリオ" panose="020B0604030504040204" pitchFamily="50" charset="-128"/>
                  <a:ea typeface="メイリオ" panose="020B0604030504040204" pitchFamily="50" charset="-128"/>
                </a:rPr>
                <a:t>Yahoo! JAPAN</a:t>
              </a:r>
              <a:endParaRPr kumimoji="1" lang="ja-JP" altLang="en-US" sz="1400" b="1">
                <a:solidFill>
                  <a:schemeClr val="accent3"/>
                </a:solidFill>
                <a:latin typeface="メイリオ" panose="020B0604030504040204" pitchFamily="50" charset="-128"/>
                <a:ea typeface="メイリオ" panose="020B0604030504040204" pitchFamily="50" charset="-128"/>
              </a:endParaRPr>
            </a:p>
          </p:txBody>
        </p:sp>
        <p:pic>
          <p:nvPicPr>
            <p:cNvPr id="45" name="図 44">
              <a:extLst>
                <a:ext uri="{FF2B5EF4-FFF2-40B4-BE49-F238E27FC236}">
                  <a16:creationId xmlns:a16="http://schemas.microsoft.com/office/drawing/2014/main" id="{54DD9D1C-5B07-8164-9B41-10FC3B848A53}"/>
                </a:ext>
              </a:extLst>
            </p:cNvPr>
            <p:cNvPicPr>
              <a:picLocks noChangeAspect="1"/>
            </p:cNvPicPr>
            <p:nvPr/>
          </p:nvPicPr>
          <p:blipFill>
            <a:blip r:embed="rId4"/>
            <a:srcRect/>
            <a:stretch/>
          </p:blipFill>
          <p:spPr>
            <a:xfrm>
              <a:off x="5068068" y="4580251"/>
              <a:ext cx="393378" cy="678769"/>
            </a:xfrm>
            <a:prstGeom prst="rect">
              <a:avLst/>
            </a:prstGeom>
          </p:spPr>
        </p:pic>
      </p:grpSp>
      <p:pic>
        <p:nvPicPr>
          <p:cNvPr id="47" name="図 46">
            <a:extLst>
              <a:ext uri="{FF2B5EF4-FFF2-40B4-BE49-F238E27FC236}">
                <a16:creationId xmlns:a16="http://schemas.microsoft.com/office/drawing/2014/main" id="{BCB6DEA3-B1FE-12F1-5123-A7372C33BD0D}"/>
              </a:ext>
            </a:extLst>
          </p:cNvPr>
          <p:cNvPicPr>
            <a:picLocks noChangeAspect="1"/>
          </p:cNvPicPr>
          <p:nvPr/>
        </p:nvPicPr>
        <p:blipFill>
          <a:blip r:embed="rId5"/>
          <a:srcRect/>
          <a:stretch/>
        </p:blipFill>
        <p:spPr>
          <a:xfrm>
            <a:off x="9304446" y="4891499"/>
            <a:ext cx="393377" cy="678769"/>
          </a:xfrm>
          <a:prstGeom prst="rect">
            <a:avLst/>
          </a:prstGeom>
        </p:spPr>
      </p:pic>
    </p:spTree>
    <p:extLst>
      <p:ext uri="{BB962C8B-B14F-4D97-AF65-F5344CB8AC3E}">
        <p14:creationId xmlns:p14="http://schemas.microsoft.com/office/powerpoint/2010/main" val="14155737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0461955-9A2A-4D84-0873-D5D6FFAFB875}"/>
              </a:ext>
            </a:extLst>
          </p:cNvPr>
          <p:cNvSpPr>
            <a:spLocks noGrp="1"/>
          </p:cNvSpPr>
          <p:nvPr>
            <p:ph type="ctrTitle"/>
          </p:nvPr>
        </p:nvSpPr>
        <p:spPr/>
        <p:txBody>
          <a:bodyPr/>
          <a:lstStyle/>
          <a:p>
            <a:r>
              <a:rPr lang="ja-JP" altLang="en-US">
                <a:solidFill>
                  <a:schemeClr val="accent1"/>
                </a:solidFill>
              </a:rPr>
              <a:t>統合プラットフォーム</a:t>
            </a:r>
            <a:br>
              <a:rPr lang="en-US" altLang="ja-JP">
                <a:solidFill>
                  <a:schemeClr val="accent1"/>
                </a:solidFill>
              </a:rPr>
            </a:br>
            <a:r>
              <a:rPr lang="en-US" altLang="ja-JP">
                <a:solidFill>
                  <a:schemeClr val="accent1"/>
                </a:solidFill>
              </a:rPr>
              <a:t>LINE</a:t>
            </a:r>
            <a:r>
              <a:rPr lang="ja-JP" altLang="en-US">
                <a:solidFill>
                  <a:schemeClr val="accent1"/>
                </a:solidFill>
              </a:rPr>
              <a:t>ヤフー広告 ディスプレイ広告（予約型）の提供について</a:t>
            </a:r>
            <a:endParaRPr kumimoji="1" lang="ja-JP" altLang="en-US">
              <a:solidFill>
                <a:schemeClr val="accent1"/>
              </a:solidFill>
            </a:endParaRPr>
          </a:p>
        </p:txBody>
      </p:sp>
      <p:sp>
        <p:nvSpPr>
          <p:cNvPr id="3" name="テキスト プレースホルダー 2">
            <a:extLst>
              <a:ext uri="{FF2B5EF4-FFF2-40B4-BE49-F238E27FC236}">
                <a16:creationId xmlns:a16="http://schemas.microsoft.com/office/drawing/2014/main" id="{F2090C62-BF08-423F-392E-5A48623D7F51}"/>
              </a:ext>
            </a:extLst>
          </p:cNvPr>
          <p:cNvSpPr>
            <a:spLocks noGrp="1"/>
          </p:cNvSpPr>
          <p:nvPr>
            <p:ph type="body" sz="quarter" idx="10"/>
          </p:nvPr>
        </p:nvSpPr>
        <p:spPr>
          <a:xfrm>
            <a:off x="587374" y="1493047"/>
            <a:ext cx="11014609" cy="792088"/>
          </a:xfrm>
        </p:spPr>
        <p:txBody>
          <a:bodyPr/>
          <a:lstStyle/>
          <a:p>
            <a:r>
              <a:rPr lang="en-US" altLang="ja-JP">
                <a:latin typeface="メイリオ" panose="020B0604030504040204" pitchFamily="50" charset="-128"/>
                <a:ea typeface="メイリオ" panose="020B0604030504040204" pitchFamily="50" charset="-128"/>
              </a:rPr>
              <a:t>LINE</a:t>
            </a:r>
            <a:r>
              <a:rPr lang="ja-JP" altLang="en-US">
                <a:latin typeface="メイリオ" panose="020B0604030504040204" pitchFamily="50" charset="-128"/>
                <a:ea typeface="メイリオ" panose="020B0604030504040204" pitchFamily="50" charset="-128"/>
              </a:rPr>
              <a:t>ヤフー全ての予約型広告商品が同一のプラットフォームで管理可能になります。</a:t>
            </a:r>
          </a:p>
          <a:p>
            <a:endParaRPr kumimoji="1" lang="ja-JP" altLang="en-US">
              <a:latin typeface="メイリオ" panose="020B0604030504040204" pitchFamily="50" charset="-128"/>
              <a:ea typeface="メイリオ" panose="020B0604030504040204" pitchFamily="50" charset="-128"/>
            </a:endParaRPr>
          </a:p>
        </p:txBody>
      </p:sp>
      <p:grpSp>
        <p:nvGrpSpPr>
          <p:cNvPr id="7" name="グループ化 6">
            <a:extLst>
              <a:ext uri="{FF2B5EF4-FFF2-40B4-BE49-F238E27FC236}">
                <a16:creationId xmlns:a16="http://schemas.microsoft.com/office/drawing/2014/main" id="{7CF3655D-6D9F-273F-2B79-8BE2A9EF4CE9}"/>
              </a:ext>
            </a:extLst>
          </p:cNvPr>
          <p:cNvGrpSpPr/>
          <p:nvPr/>
        </p:nvGrpSpPr>
        <p:grpSpPr>
          <a:xfrm>
            <a:off x="466725" y="2079549"/>
            <a:ext cx="11249025" cy="4280051"/>
            <a:chOff x="466725" y="2079549"/>
            <a:chExt cx="11249025" cy="4280051"/>
          </a:xfrm>
        </p:grpSpPr>
        <p:pic>
          <p:nvPicPr>
            <p:cNvPr id="6" name="図 5">
              <a:extLst>
                <a:ext uri="{FF2B5EF4-FFF2-40B4-BE49-F238E27FC236}">
                  <a16:creationId xmlns:a16="http://schemas.microsoft.com/office/drawing/2014/main" id="{EDD58687-82CF-2046-8E88-598464402BD5}"/>
                </a:ext>
              </a:extLst>
            </p:cNvPr>
            <p:cNvPicPr>
              <a:picLocks noChangeAspect="1"/>
            </p:cNvPicPr>
            <p:nvPr/>
          </p:nvPicPr>
          <p:blipFill>
            <a:blip r:embed="rId3"/>
            <a:stretch>
              <a:fillRect/>
            </a:stretch>
          </p:blipFill>
          <p:spPr>
            <a:xfrm>
              <a:off x="466725" y="2079549"/>
              <a:ext cx="11249025" cy="4280051"/>
            </a:xfrm>
            <a:prstGeom prst="rect">
              <a:avLst/>
            </a:prstGeom>
          </p:spPr>
        </p:pic>
        <p:pic>
          <p:nvPicPr>
            <p:cNvPr id="4" name="図 3" descr="グラフィカル ユーザー インターフェイス, アプリケーション&#10;&#10;AI 生成コンテンツは間違っている可能性があります。">
              <a:extLst>
                <a:ext uri="{FF2B5EF4-FFF2-40B4-BE49-F238E27FC236}">
                  <a16:creationId xmlns:a16="http://schemas.microsoft.com/office/drawing/2014/main" id="{E13F7B52-6F17-7FF9-4D01-5EA99899C58B}"/>
                </a:ext>
              </a:extLst>
            </p:cNvPr>
            <p:cNvPicPr>
              <a:picLocks noChangeAspect="1"/>
            </p:cNvPicPr>
            <p:nvPr/>
          </p:nvPicPr>
          <p:blipFill>
            <a:blip r:embed="rId4"/>
            <a:srcRect r="-1728" b="5641"/>
            <a:stretch>
              <a:fillRect/>
            </a:stretch>
          </p:blipFill>
          <p:spPr>
            <a:xfrm>
              <a:off x="8753475" y="2905125"/>
              <a:ext cx="2824877" cy="3394604"/>
            </a:xfrm>
            <a:prstGeom prst="rect">
              <a:avLst/>
            </a:prstGeom>
          </p:spPr>
        </p:pic>
      </p:grpSp>
    </p:spTree>
    <p:extLst>
      <p:ext uri="{BB962C8B-B14F-4D97-AF65-F5344CB8AC3E}">
        <p14:creationId xmlns:p14="http://schemas.microsoft.com/office/powerpoint/2010/main" val="38902134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2C09CA-EC99-8B8D-BD33-88E26BF723C7}"/>
            </a:ext>
          </a:extLst>
        </p:cNvPr>
        <p:cNvGrpSpPr/>
        <p:nvPr/>
      </p:nvGrpSpPr>
      <p:grpSpPr>
        <a:xfrm>
          <a:off x="0" y="0"/>
          <a:ext cx="0" cy="0"/>
          <a:chOff x="0" y="0"/>
          <a:chExt cx="0" cy="0"/>
        </a:xfrm>
      </p:grpSpPr>
      <p:sp>
        <p:nvSpPr>
          <p:cNvPr id="5" name="テキスト プレースホルダー 4">
            <a:extLst>
              <a:ext uri="{FF2B5EF4-FFF2-40B4-BE49-F238E27FC236}">
                <a16:creationId xmlns:a16="http://schemas.microsoft.com/office/drawing/2014/main" id="{E9C4BD25-3124-5E0B-A7BF-D551AB155D31}"/>
              </a:ext>
            </a:extLst>
          </p:cNvPr>
          <p:cNvSpPr>
            <a:spLocks noGrp="1"/>
          </p:cNvSpPr>
          <p:nvPr>
            <p:ph type="body" sz="quarter" idx="11"/>
          </p:nvPr>
        </p:nvSpPr>
        <p:spPr>
          <a:xfrm>
            <a:off x="587375" y="2468880"/>
            <a:ext cx="11017250" cy="1738172"/>
          </a:xfrm>
        </p:spPr>
        <p:txBody>
          <a:bodyPr/>
          <a:lstStyle/>
          <a:p>
            <a:r>
              <a:rPr lang="en-US" altLang="ja-JP">
                <a:latin typeface="Meiryo"/>
                <a:ea typeface="Meiryo"/>
              </a:rPr>
              <a:t>LINE</a:t>
            </a:r>
            <a:r>
              <a:rPr lang="ja-JP" altLang="en-US">
                <a:latin typeface="Meiryo"/>
                <a:ea typeface="Meiryo"/>
              </a:rPr>
              <a:t> </a:t>
            </a:r>
            <a:r>
              <a:rPr lang="en-US" altLang="ja-JP">
                <a:latin typeface="Meiryo"/>
                <a:ea typeface="Meiryo"/>
              </a:rPr>
              <a:t>NEWS</a:t>
            </a:r>
            <a:r>
              <a:rPr lang="ja-JP" altLang="en-US">
                <a:latin typeface="Meiryo"/>
                <a:ea typeface="Meiryo"/>
              </a:rPr>
              <a:t> </a:t>
            </a:r>
            <a:r>
              <a:rPr lang="en-US" altLang="ja-JP">
                <a:latin typeface="Meiryo"/>
                <a:ea typeface="Meiryo"/>
              </a:rPr>
              <a:t>Top</a:t>
            </a:r>
            <a:r>
              <a:rPr lang="ja-JP" altLang="en-US">
                <a:latin typeface="Meiryo"/>
                <a:ea typeface="Meiryo"/>
              </a:rPr>
              <a:t> </a:t>
            </a:r>
            <a:r>
              <a:rPr lang="en-US" altLang="ja-JP">
                <a:latin typeface="Meiryo"/>
                <a:ea typeface="Meiryo"/>
              </a:rPr>
              <a:t>Ad</a:t>
            </a:r>
          </a:p>
          <a:p>
            <a:r>
              <a:rPr lang="ja-JP" altLang="en-US"/>
              <a:t>広告商品のご紹介</a:t>
            </a:r>
            <a:endParaRPr lang="en-US" altLang="ja-JP"/>
          </a:p>
        </p:txBody>
      </p:sp>
    </p:spTree>
    <p:extLst>
      <p:ext uri="{BB962C8B-B14F-4D97-AF65-F5344CB8AC3E}">
        <p14:creationId xmlns:p14="http://schemas.microsoft.com/office/powerpoint/2010/main" val="1393284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タイトル 2">
            <a:extLst>
              <a:ext uri="{FF2B5EF4-FFF2-40B4-BE49-F238E27FC236}">
                <a16:creationId xmlns:a16="http://schemas.microsoft.com/office/drawing/2014/main" id="{0FDE92D3-7776-4DFE-ACD0-914AE10947A4}"/>
              </a:ext>
            </a:extLst>
          </p:cNvPr>
          <p:cNvSpPr>
            <a:spLocks noGrp="1"/>
          </p:cNvSpPr>
          <p:nvPr>
            <p:ph type="ctrTitle"/>
          </p:nvPr>
        </p:nvSpPr>
        <p:spPr/>
        <p:txBody>
          <a:bodyPr/>
          <a:lstStyle/>
          <a:p>
            <a:r>
              <a:rPr lang="en-US" altLang="ja-JP">
                <a:latin typeface="メイリオ"/>
                <a:ea typeface="メイリオ"/>
              </a:rPr>
              <a:t>LINE NEWS Top Ad</a:t>
            </a:r>
            <a:endParaRPr lang="ja-JP" altLang="en-US">
              <a:latin typeface="メイリオ"/>
              <a:ea typeface="メイリオ"/>
            </a:endParaRPr>
          </a:p>
        </p:txBody>
      </p:sp>
      <p:sp>
        <p:nvSpPr>
          <p:cNvPr id="61" name="タイトル 1">
            <a:extLst>
              <a:ext uri="{FF2B5EF4-FFF2-40B4-BE49-F238E27FC236}">
                <a16:creationId xmlns:a16="http://schemas.microsoft.com/office/drawing/2014/main" id="{7CE4D8B1-8A15-4454-8F9C-392F11994544}"/>
              </a:ext>
            </a:extLst>
          </p:cNvPr>
          <p:cNvSpPr txBox="1">
            <a:spLocks/>
          </p:cNvSpPr>
          <p:nvPr/>
        </p:nvSpPr>
        <p:spPr>
          <a:xfrm>
            <a:off x="631100" y="517566"/>
            <a:ext cx="11169603" cy="420246"/>
          </a:xfrm>
          <a:prstGeom prst="rect">
            <a:avLst/>
          </a:prstGeom>
        </p:spPr>
        <p:txBody>
          <a:bodyPr tIns="108000" bIns="46800">
            <a:noAutofit/>
          </a:bodyPr>
          <a:lstStyle>
            <a:lvl1pPr algn="l" defTabSz="914400" rtl="0" eaLnBrk="1" latinLnBrk="0" hangingPunct="1">
              <a:lnSpc>
                <a:spcPct val="90000"/>
              </a:lnSpc>
              <a:spcBef>
                <a:spcPct val="0"/>
              </a:spcBef>
              <a:buNone/>
              <a:defRPr kumimoji="1" sz="2500" b="1" i="0" kern="1200" baseline="0">
                <a:solidFill>
                  <a:schemeClr val="tx1">
                    <a:lumMod val="75000"/>
                    <a:lumOff val="25000"/>
                  </a:schemeClr>
                </a:solidFill>
                <a:latin typeface="Meiryo" charset="-128"/>
                <a:ea typeface="Meiryo" charset="-128"/>
                <a:cs typeface="Meiryo" charset="-128"/>
              </a:defRPr>
            </a:lvl1pPr>
          </a:lstStyle>
          <a:p>
            <a:endParaRPr lang="ja-JP" altLang="en-US">
              <a:latin typeface="メイリオ" panose="020B0604030504040204" pitchFamily="50" charset="-128"/>
              <a:ea typeface="メイリオ" panose="020B0604030504040204" pitchFamily="50" charset="-128"/>
            </a:endParaRPr>
          </a:p>
        </p:txBody>
      </p:sp>
      <p:sp>
        <p:nvSpPr>
          <p:cNvPr id="68" name="テキスト ボックス 43">
            <a:extLst>
              <a:ext uri="{FF2B5EF4-FFF2-40B4-BE49-F238E27FC236}">
                <a16:creationId xmlns:a16="http://schemas.microsoft.com/office/drawing/2014/main" id="{5774CB87-A448-9704-102F-E5CE2D5CBA8F}"/>
              </a:ext>
            </a:extLst>
          </p:cNvPr>
          <p:cNvSpPr txBox="1">
            <a:spLocks noChangeArrowheads="1"/>
          </p:cNvSpPr>
          <p:nvPr/>
        </p:nvSpPr>
        <p:spPr bwMode="auto">
          <a:xfrm>
            <a:off x="1400483" y="6128665"/>
            <a:ext cx="9712465" cy="630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b">
            <a:spAutoFit/>
          </a:bodyPr>
          <a:lstStyle>
            <a:defPPr>
              <a:defRPr lang="ja-JP"/>
            </a:defPPr>
            <a:lvl1pPr marL="0" algn="l" defTabSz="914400" rtl="0" eaLnBrk="1" latinLnBrk="0" hangingPunct="1">
              <a:spcBef>
                <a:spcPct val="20000"/>
              </a:spcBef>
              <a:buFont typeface="Arial" pitchFamily="34" charset="0"/>
              <a:buChar char="•"/>
              <a:defRPr kumimoji="1" sz="3200" kern="1200">
                <a:solidFill>
                  <a:schemeClr val="tx1"/>
                </a:solidFill>
                <a:latin typeface="Calibri" pitchFamily="34" charset="0"/>
                <a:ea typeface="ＭＳ Ｐゴシック" pitchFamily="50" charset="-128"/>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Calibri" pitchFamily="34" charset="0"/>
                <a:ea typeface="ＭＳ Ｐゴシック" pitchFamily="50" charset="-128"/>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Calibri" pitchFamily="34" charset="0"/>
                <a:ea typeface="ＭＳ Ｐゴシック" pitchFamily="50" charset="-128"/>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Calibri" pitchFamily="34" charset="0"/>
                <a:ea typeface="ＭＳ Ｐゴシック" pitchFamily="50" charset="-128"/>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Calibri" pitchFamily="34" charset="0"/>
                <a:ea typeface="ＭＳ Ｐゴシック" pitchFamily="50" charset="-128"/>
                <a:cs typeface="+mn-cs"/>
              </a:defRPr>
            </a:lvl5pPr>
            <a:lvl6pPr marL="2514600" indent="-228600" algn="l" defTabSz="914400" rtl="0" eaLnBrk="0" fontAlgn="base" latinLnBrk="0" hangingPunct="0">
              <a:spcBef>
                <a:spcPct val="20000"/>
              </a:spcBef>
              <a:spcAft>
                <a:spcPct val="0"/>
              </a:spcAft>
              <a:buFont typeface="Arial" pitchFamily="34" charset="0"/>
              <a:buChar char="»"/>
              <a:defRPr kumimoji="1" sz="2000" kern="1200">
                <a:solidFill>
                  <a:schemeClr val="tx1"/>
                </a:solidFill>
                <a:latin typeface="Calibri" pitchFamily="34" charset="0"/>
                <a:ea typeface="ＭＳ Ｐゴシック" pitchFamily="50" charset="-128"/>
                <a:cs typeface="+mn-cs"/>
              </a:defRPr>
            </a:lvl6pPr>
            <a:lvl7pPr marL="2971800" indent="-228600" algn="l" defTabSz="914400" rtl="0" eaLnBrk="0" fontAlgn="base" latinLnBrk="0" hangingPunct="0">
              <a:spcBef>
                <a:spcPct val="20000"/>
              </a:spcBef>
              <a:spcAft>
                <a:spcPct val="0"/>
              </a:spcAft>
              <a:buFont typeface="Arial" pitchFamily="34" charset="0"/>
              <a:buChar char="»"/>
              <a:defRPr kumimoji="1" sz="2000" kern="1200">
                <a:solidFill>
                  <a:schemeClr val="tx1"/>
                </a:solidFill>
                <a:latin typeface="Calibri" pitchFamily="34" charset="0"/>
                <a:ea typeface="ＭＳ Ｐゴシック" pitchFamily="50" charset="-128"/>
                <a:cs typeface="+mn-cs"/>
              </a:defRPr>
            </a:lvl7pPr>
            <a:lvl8pPr marL="3429000" indent="-228600" algn="l" defTabSz="914400" rtl="0" eaLnBrk="0" fontAlgn="base" latinLnBrk="0" hangingPunct="0">
              <a:spcBef>
                <a:spcPct val="20000"/>
              </a:spcBef>
              <a:spcAft>
                <a:spcPct val="0"/>
              </a:spcAft>
              <a:buFont typeface="Arial" pitchFamily="34" charset="0"/>
              <a:buChar char="»"/>
              <a:defRPr kumimoji="1" sz="2000" kern="1200">
                <a:solidFill>
                  <a:schemeClr val="tx1"/>
                </a:solidFill>
                <a:latin typeface="Calibri" pitchFamily="34" charset="0"/>
                <a:ea typeface="ＭＳ Ｐゴシック" pitchFamily="50" charset="-128"/>
                <a:cs typeface="+mn-cs"/>
              </a:defRPr>
            </a:lvl8pPr>
            <a:lvl9pPr marL="3886200" indent="-228600" algn="l" defTabSz="914400" rtl="0" eaLnBrk="0" fontAlgn="base" latinLnBrk="0" hangingPunct="0">
              <a:spcBef>
                <a:spcPct val="20000"/>
              </a:spcBef>
              <a:spcAft>
                <a:spcPct val="0"/>
              </a:spcAft>
              <a:buFont typeface="Arial" pitchFamily="34" charset="0"/>
              <a:buChar char="»"/>
              <a:defRPr kumimoji="1" sz="2000" kern="1200">
                <a:solidFill>
                  <a:schemeClr val="tx1"/>
                </a:solidFill>
                <a:latin typeface="Calibri" pitchFamily="34" charset="0"/>
                <a:ea typeface="ＭＳ Ｐゴシック" pitchFamily="50" charset="-128"/>
                <a:cs typeface="+mn-cs"/>
              </a:defRPr>
            </a:lvl9pPr>
          </a:lstStyle>
          <a:p>
            <a:pPr marL="171450" indent="-171450">
              <a:spcBef>
                <a:spcPct val="0"/>
              </a:spcBef>
            </a:pPr>
            <a:r>
              <a:rPr lang="en-US" altLang="ja-JP" sz="700" spc="-10" dirty="0">
                <a:solidFill>
                  <a:srgbClr val="7F7F7F"/>
                </a:solidFill>
                <a:latin typeface="メイリオ" panose="020B0604030504040204" pitchFamily="50" charset="-128"/>
                <a:ea typeface="メイリオ" panose="020B0604030504040204" pitchFamily="50" charset="-128"/>
              </a:rPr>
              <a:t>*1</a:t>
            </a:r>
            <a:r>
              <a:rPr lang="ja-JP" altLang="en-US" sz="700" spc="-10" dirty="0">
                <a:solidFill>
                  <a:srgbClr val="7F7F7F"/>
                </a:solidFill>
                <a:latin typeface="メイリオ" panose="020B0604030504040204" pitchFamily="50" charset="-128"/>
                <a:ea typeface="メイリオ" panose="020B0604030504040204" pitchFamily="50" charset="-128"/>
              </a:rPr>
              <a:t>： スマートフォン向けニュースサービスにおける月間利用者数（</a:t>
            </a:r>
            <a:r>
              <a:rPr lang="en-US" altLang="ja-JP" sz="700" spc="-10" dirty="0">
                <a:solidFill>
                  <a:srgbClr val="7F7F7F"/>
                </a:solidFill>
                <a:latin typeface="メイリオ" panose="020B0604030504040204" pitchFamily="50" charset="-128"/>
                <a:ea typeface="メイリオ" panose="020B0604030504040204" pitchFamily="50" charset="-128"/>
              </a:rPr>
              <a:t>7,700</a:t>
            </a:r>
            <a:r>
              <a:rPr lang="ja-JP" altLang="en-US" sz="700" spc="-10" dirty="0">
                <a:solidFill>
                  <a:srgbClr val="7F7F7F"/>
                </a:solidFill>
                <a:latin typeface="メイリオ" panose="020B0604030504040204" pitchFamily="50" charset="-128"/>
                <a:ea typeface="メイリオ" panose="020B0604030504040204" pitchFamily="50" charset="-128"/>
              </a:rPr>
              <a:t>万人／</a:t>
            </a:r>
            <a:r>
              <a:rPr lang="en-US" altLang="ja-JP" sz="700" spc="-10" dirty="0">
                <a:solidFill>
                  <a:srgbClr val="7F7F7F"/>
                </a:solidFill>
                <a:latin typeface="メイリオ" panose="020B0604030504040204" pitchFamily="50" charset="-128"/>
                <a:ea typeface="メイリオ" panose="020B0604030504040204" pitchFamily="50" charset="-128"/>
              </a:rPr>
              <a:t>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月時点）当社調べ。</a:t>
            </a:r>
            <a:endParaRPr lang="en-US" altLang="ja-JP" sz="700" spc="-10" dirty="0">
              <a:solidFill>
                <a:srgbClr val="7F7F7F"/>
              </a:solidFill>
              <a:latin typeface="メイリオ" panose="020B0604030504040204" pitchFamily="50" charset="-128"/>
              <a:ea typeface="メイリオ" panose="020B0604030504040204" pitchFamily="50" charset="-128"/>
            </a:endParaRPr>
          </a:p>
          <a:p>
            <a:pPr marL="171450" indent="-171450">
              <a:spcBef>
                <a:spcPct val="0"/>
              </a:spcBef>
            </a:pPr>
            <a:r>
              <a:rPr lang="en-US" altLang="ja-JP" sz="700" spc="-10" dirty="0">
                <a:solidFill>
                  <a:srgbClr val="7F7F7F"/>
                </a:solidFill>
                <a:latin typeface="メイリオ" panose="020B0604030504040204" pitchFamily="50" charset="-128"/>
                <a:ea typeface="メイリオ" panose="020B0604030504040204" pitchFamily="50" charset="-128"/>
              </a:rPr>
              <a:t>*2</a:t>
            </a:r>
            <a:r>
              <a:rPr lang="ja-JP" altLang="en-US" sz="700" spc="-10" dirty="0">
                <a:solidFill>
                  <a:srgbClr val="7F7F7F"/>
                </a:solidFill>
                <a:latin typeface="メイリオ" panose="020B0604030504040204" pitchFamily="50" charset="-128"/>
                <a:ea typeface="メイリオ" panose="020B0604030504040204" pitchFamily="50" charset="-128"/>
              </a:rPr>
              <a:t>：</a:t>
            </a:r>
            <a:r>
              <a:rPr lang="en-US" altLang="ja-JP" sz="700" spc="-10" dirty="0">
                <a:solidFill>
                  <a:srgbClr val="7F7F7F"/>
                </a:solidFill>
                <a:latin typeface="メイリオ" panose="020B0604030504040204" pitchFamily="50" charset="-128"/>
                <a:ea typeface="メイリオ" panose="020B0604030504040204" pitchFamily="50" charset="-128"/>
              </a:rPr>
              <a:t> 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月時点。</a:t>
            </a:r>
            <a:r>
              <a:rPr lang="en" altLang="ja-JP" sz="700" spc="-10" dirty="0">
                <a:solidFill>
                  <a:srgbClr val="7F7F7F"/>
                </a:solidFill>
                <a:latin typeface="メイリオ" panose="020B0604030504040204" pitchFamily="50" charset="-128"/>
                <a:ea typeface="メイリオ" panose="020B0604030504040204" pitchFamily="50" charset="-128"/>
              </a:rPr>
              <a:t>LINE</a:t>
            </a:r>
            <a:r>
              <a:rPr lang="ja-JP" altLang="en-US" sz="700" spc="-10" dirty="0">
                <a:solidFill>
                  <a:srgbClr val="7F7F7F"/>
                </a:solidFill>
                <a:latin typeface="メイリオ" panose="020B0604030504040204" pitchFamily="50" charset="-128"/>
                <a:ea typeface="メイリオ" panose="020B0604030504040204" pitchFamily="50" charset="-128"/>
              </a:rPr>
              <a:t>アプリ内ニュースタブ、</a:t>
            </a:r>
            <a:r>
              <a:rPr lang="en" altLang="ja-JP" sz="700" spc="-10" dirty="0">
                <a:solidFill>
                  <a:srgbClr val="7F7F7F"/>
                </a:solidFill>
                <a:latin typeface="メイリオ" panose="020B0604030504040204" pitchFamily="50" charset="-128"/>
                <a:ea typeface="メイリオ" panose="020B0604030504040204" pitchFamily="50" charset="-128"/>
              </a:rPr>
              <a:t>LINE NEWS</a:t>
            </a:r>
            <a:r>
              <a:rPr lang="ja-JP" altLang="en-US" sz="700" spc="-10" dirty="0">
                <a:solidFill>
                  <a:srgbClr val="7F7F7F"/>
                </a:solidFill>
                <a:latin typeface="メイリオ" panose="020B0604030504040204" pitchFamily="50" charset="-128"/>
                <a:ea typeface="メイリオ" panose="020B0604030504040204" pitchFamily="50" charset="-128"/>
              </a:rPr>
              <a:t>の</a:t>
            </a:r>
            <a:r>
              <a:rPr lang="en" altLang="ja-JP" sz="700" spc="-10" dirty="0">
                <a:solidFill>
                  <a:srgbClr val="7F7F7F"/>
                </a:solidFill>
                <a:latin typeface="メイリオ" panose="020B0604030504040204" pitchFamily="50" charset="-128"/>
                <a:ea typeface="メイリオ" panose="020B0604030504040204" pitchFamily="50" charset="-128"/>
              </a:rPr>
              <a:t>WEB</a:t>
            </a:r>
            <a:r>
              <a:rPr lang="ja-JP" altLang="en-US" sz="700" spc="-10" dirty="0">
                <a:solidFill>
                  <a:srgbClr val="7F7F7F"/>
                </a:solidFill>
                <a:latin typeface="メイリオ" panose="020B0604030504040204" pitchFamily="50" charset="-128"/>
                <a:ea typeface="メイリオ" panose="020B0604030504040204" pitchFamily="50" charset="-128"/>
              </a:rPr>
              <a:t>ページへ月に</a:t>
            </a:r>
            <a:r>
              <a:rPr lang="en-US" altLang="ja-JP" sz="700" spc="-10" dirty="0">
                <a:solidFill>
                  <a:srgbClr val="7F7F7F"/>
                </a:solidFill>
                <a:latin typeface="メイリオ" panose="020B0604030504040204" pitchFamily="50" charset="-128"/>
                <a:ea typeface="メイリオ" panose="020B0604030504040204" pitchFamily="50" charset="-128"/>
              </a:rPr>
              <a:t>1</a:t>
            </a:r>
            <a:r>
              <a:rPr lang="ja-JP" altLang="en-US" sz="700" spc="-10" dirty="0">
                <a:solidFill>
                  <a:srgbClr val="7F7F7F"/>
                </a:solidFill>
                <a:latin typeface="メイリオ" panose="020B0604030504040204" pitchFamily="50" charset="-128"/>
                <a:ea typeface="メイリオ" panose="020B0604030504040204" pitchFamily="50" charset="-128"/>
              </a:rPr>
              <a:t>回以上アクセスしたユーザー数の合計。</a:t>
            </a:r>
            <a:endParaRPr lang="en-US" altLang="ja-JP" sz="700" spc="-10" dirty="0">
              <a:solidFill>
                <a:srgbClr val="7F7F7F"/>
              </a:solidFill>
              <a:latin typeface="メイリオ" panose="020B0604030504040204" pitchFamily="50" charset="-128"/>
              <a:ea typeface="メイリオ" panose="020B0604030504040204" pitchFamily="50" charset="-128"/>
            </a:endParaRPr>
          </a:p>
          <a:p>
            <a:pPr>
              <a:spcBef>
                <a:spcPct val="0"/>
              </a:spcBef>
              <a:buNone/>
            </a:pPr>
            <a:r>
              <a:rPr lang="ja-JP" altLang="en-US" sz="700" spc="-10" dirty="0">
                <a:solidFill>
                  <a:srgbClr val="7F7F7F"/>
                </a:solidFill>
                <a:latin typeface="メイリオ" panose="020B0604030504040204" pitchFamily="50" charset="-128"/>
                <a:ea typeface="メイリオ" panose="020B0604030504040204" pitchFamily="50" charset="-128"/>
              </a:rPr>
              <a:t>　備考：</a:t>
            </a:r>
            <a:r>
              <a:rPr lang="en" altLang="ja-JP" sz="700" spc="-10" dirty="0">
                <a:solidFill>
                  <a:srgbClr val="7F7F7F"/>
                </a:solidFill>
                <a:latin typeface="メイリオ" panose="020B0604030504040204" pitchFamily="50" charset="-128"/>
                <a:ea typeface="メイリオ" panose="020B0604030504040204" pitchFamily="50" charset="-128"/>
              </a:rPr>
              <a:t>LINE</a:t>
            </a:r>
            <a:r>
              <a:rPr lang="ja-JP" altLang="en-US" sz="700" spc="-10" dirty="0">
                <a:solidFill>
                  <a:srgbClr val="7F7F7F"/>
                </a:solidFill>
                <a:latin typeface="メイリオ" panose="020B0604030504040204" pitchFamily="50" charset="-128"/>
                <a:ea typeface="メイリオ" panose="020B0604030504040204" pitchFamily="50" charset="-128"/>
              </a:rPr>
              <a:t>公式アカウントを使ったニュース配信機能を外部メディア向けに開放する「</a:t>
            </a:r>
            <a:r>
              <a:rPr lang="en" altLang="ja-JP" sz="700" spc="-10" dirty="0">
                <a:solidFill>
                  <a:srgbClr val="7F7F7F"/>
                </a:solidFill>
                <a:latin typeface="メイリオ" panose="020B0604030504040204" pitchFamily="50" charset="-128"/>
                <a:ea typeface="メイリオ" panose="020B0604030504040204" pitchFamily="50" charset="-128"/>
              </a:rPr>
              <a:t>LINE</a:t>
            </a:r>
            <a:r>
              <a:rPr lang="ja-JP" altLang="en-US" sz="700" spc="-10" dirty="0">
                <a:solidFill>
                  <a:srgbClr val="7F7F7F"/>
                </a:solidFill>
                <a:latin typeface="メイリオ" panose="020B0604030504040204" pitchFamily="50" charset="-128"/>
                <a:ea typeface="メイリオ" panose="020B0604030504040204" pitchFamily="50" charset="-128"/>
              </a:rPr>
              <a:t>アカウントメディア プラットフォーム（</a:t>
            </a:r>
            <a:r>
              <a:rPr lang="en" altLang="ja-JP" sz="700" spc="-10" dirty="0">
                <a:solidFill>
                  <a:srgbClr val="7F7F7F"/>
                </a:solidFill>
                <a:latin typeface="メイリオ" panose="020B0604030504040204" pitchFamily="50" charset="-128"/>
                <a:ea typeface="メイリオ" panose="020B0604030504040204" pitchFamily="50" charset="-128"/>
              </a:rPr>
              <a:t>LINE MOOK</a:t>
            </a:r>
            <a:r>
              <a:rPr lang="ja-JP" altLang="en-US" sz="700" spc="-10" dirty="0">
                <a:solidFill>
                  <a:srgbClr val="7F7F7F"/>
                </a:solidFill>
                <a:latin typeface="メイリオ" panose="020B0604030504040204" pitchFamily="50" charset="-128"/>
                <a:ea typeface="メイリオ" panose="020B0604030504040204" pitchFamily="50" charset="-128"/>
              </a:rPr>
              <a:t>および自社媒体含む）」全</a:t>
            </a:r>
            <a:r>
              <a:rPr lang="en-US" altLang="ja-JP" sz="700" spc="-10" dirty="0">
                <a:solidFill>
                  <a:srgbClr val="7F7F7F"/>
                </a:solidFill>
                <a:latin typeface="メイリオ" panose="020B0604030504040204" pitchFamily="50" charset="-128"/>
                <a:ea typeface="メイリオ" panose="020B0604030504040204" pitchFamily="50" charset="-128"/>
              </a:rPr>
              <a:t>360</a:t>
            </a:r>
            <a:r>
              <a:rPr lang="ja-JP" altLang="en-US" sz="700" spc="-10" dirty="0">
                <a:solidFill>
                  <a:srgbClr val="7F7F7F"/>
                </a:solidFill>
                <a:latin typeface="メイリオ" panose="020B0604030504040204" pitchFamily="50" charset="-128"/>
                <a:ea typeface="メイリオ" panose="020B0604030504040204" pitchFamily="50" charset="-128"/>
              </a:rPr>
              <a:t>媒体以上 </a:t>
            </a:r>
            <a:r>
              <a:rPr lang="en-US" altLang="ja-JP" sz="700" spc="-10" dirty="0">
                <a:solidFill>
                  <a:srgbClr val="7F7F7F"/>
                </a:solidFill>
                <a:latin typeface="メイリオ" panose="020B0604030504040204" pitchFamily="50" charset="-128"/>
                <a:ea typeface="メイリオ" panose="020B0604030504040204" pitchFamily="50" charset="-128"/>
              </a:rPr>
              <a:t> ※2021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4</a:t>
            </a:r>
            <a:r>
              <a:rPr lang="ja-JP" altLang="en-US" sz="700" spc="-10" dirty="0">
                <a:solidFill>
                  <a:srgbClr val="7F7F7F"/>
                </a:solidFill>
                <a:latin typeface="メイリオ" panose="020B0604030504040204" pitchFamily="50" charset="-128"/>
                <a:ea typeface="メイリオ" panose="020B0604030504040204" pitchFamily="50" charset="-128"/>
              </a:rPr>
              <a:t>月時点</a:t>
            </a:r>
            <a:endParaRPr lang="en-US" altLang="ja-JP" sz="700" spc="-10" dirty="0">
              <a:solidFill>
                <a:srgbClr val="7F7F7F"/>
              </a:solidFill>
              <a:latin typeface="メイリオ" panose="020B0604030504040204" pitchFamily="50" charset="-128"/>
              <a:ea typeface="メイリオ" panose="020B0604030504040204" pitchFamily="50" charset="-128"/>
            </a:endParaRPr>
          </a:p>
          <a:p>
            <a:pPr marL="171450" indent="-171450">
              <a:spcBef>
                <a:spcPct val="0"/>
              </a:spcBef>
            </a:pPr>
            <a:r>
              <a:rPr lang="ja-JP" altLang="en-US" sz="700" spc="-10" dirty="0">
                <a:solidFill>
                  <a:srgbClr val="7F7F7F"/>
                </a:solidFill>
                <a:latin typeface="メイリオ" panose="020B0604030504040204" pitchFamily="50" charset="-128"/>
                <a:ea typeface="メイリオ" panose="020B0604030504040204" pitchFamily="50" charset="-128"/>
              </a:rPr>
              <a:t>*</a:t>
            </a:r>
            <a:r>
              <a:rPr lang="en-US" altLang="ja-JP" sz="700" spc="-10" dirty="0">
                <a:solidFill>
                  <a:srgbClr val="7F7F7F"/>
                </a:solidFill>
                <a:latin typeface="メイリオ" panose="020B0604030504040204" pitchFamily="50" charset="-128"/>
                <a:ea typeface="メイリオ" panose="020B0604030504040204" pitchFamily="50" charset="-128"/>
              </a:rPr>
              <a:t>3</a:t>
            </a:r>
            <a:r>
              <a:rPr lang="ja-JP" altLang="en-US" sz="700" spc="-10" dirty="0">
                <a:solidFill>
                  <a:srgbClr val="7F7F7F"/>
                </a:solidFill>
                <a:latin typeface="メイリオ" panose="020B0604030504040204" pitchFamily="50" charset="-128"/>
                <a:ea typeface="メイリオ" panose="020B0604030504040204" pitchFamily="50" charset="-128"/>
              </a:rPr>
              <a:t>：</a:t>
            </a:r>
            <a:r>
              <a:rPr lang="en-US" altLang="ja-JP" sz="700" spc="-10" dirty="0">
                <a:solidFill>
                  <a:srgbClr val="7F7F7F"/>
                </a:solidFill>
                <a:latin typeface="メイリオ" panose="020B0604030504040204" pitchFamily="50" charset="-128"/>
                <a:ea typeface="メイリオ" panose="020B0604030504040204" pitchFamily="50" charset="-128"/>
              </a:rPr>
              <a:t> 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月時点。当社調べ。 </a:t>
            </a:r>
            <a:endParaRPr lang="en-US" altLang="ja-JP" sz="700" spc="-10" dirty="0">
              <a:solidFill>
                <a:srgbClr val="7F7F7F"/>
              </a:solidFill>
              <a:latin typeface="メイリオ" panose="020B0604030504040204" pitchFamily="50" charset="-128"/>
              <a:ea typeface="メイリオ" panose="020B0604030504040204" pitchFamily="50" charset="-128"/>
            </a:endParaRPr>
          </a:p>
          <a:p>
            <a:pPr marL="171450" indent="-171450">
              <a:spcBef>
                <a:spcPct val="0"/>
              </a:spcBef>
            </a:pPr>
            <a:r>
              <a:rPr lang="ja-JP" altLang="en-US" sz="700" spc="-10" dirty="0">
                <a:solidFill>
                  <a:srgbClr val="7F7F7F"/>
                </a:solidFill>
                <a:latin typeface="メイリオ" panose="020B0604030504040204" pitchFamily="50" charset="-128"/>
                <a:ea typeface="メイリオ" panose="020B0604030504040204" pitchFamily="50" charset="-128"/>
              </a:rPr>
              <a:t>*</a:t>
            </a:r>
            <a:r>
              <a:rPr lang="en-US" altLang="ja-JP" sz="700" spc="-10" dirty="0">
                <a:solidFill>
                  <a:srgbClr val="7F7F7F"/>
                </a:solidFill>
                <a:latin typeface="メイリオ" panose="020B0604030504040204" pitchFamily="50" charset="-128"/>
                <a:ea typeface="メイリオ" panose="020B0604030504040204" pitchFamily="50" charset="-128"/>
              </a:rPr>
              <a:t>4</a:t>
            </a:r>
            <a:r>
              <a:rPr lang="ja-JP" altLang="en-US" sz="700" spc="-10" dirty="0">
                <a:solidFill>
                  <a:srgbClr val="7F7F7F"/>
                </a:solidFill>
                <a:latin typeface="メイリオ" panose="020B0604030504040204" pitchFamily="50" charset="-128"/>
                <a:ea typeface="メイリオ" panose="020B0604030504040204" pitchFamily="50" charset="-128"/>
              </a:rPr>
              <a:t>：</a:t>
            </a:r>
            <a:r>
              <a:rPr lang="en-US" altLang="ja-JP" sz="700" spc="-10" dirty="0">
                <a:solidFill>
                  <a:srgbClr val="7F7F7F"/>
                </a:solidFill>
                <a:latin typeface="メイリオ" panose="020B0604030504040204" pitchFamily="50" charset="-128"/>
                <a:ea typeface="メイリオ" panose="020B0604030504040204" pitchFamily="50" charset="-128"/>
              </a:rPr>
              <a:t>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月時点。当社調べ。「</a:t>
            </a:r>
            <a:r>
              <a:rPr lang="en" altLang="ja-JP" sz="700" spc="-10" dirty="0">
                <a:solidFill>
                  <a:srgbClr val="7F7F7F"/>
                </a:solidFill>
                <a:latin typeface="メイリオ" panose="020B0604030504040204" pitchFamily="50" charset="-128"/>
                <a:ea typeface="メイリオ" panose="020B0604030504040204" pitchFamily="50" charset="-128"/>
              </a:rPr>
              <a:t>LINE NEWS</a:t>
            </a:r>
            <a:r>
              <a:rPr lang="ja-JP" altLang="en" sz="700" spc="-10" dirty="0">
                <a:solidFill>
                  <a:srgbClr val="7F7F7F"/>
                </a:solidFill>
                <a:latin typeface="メイリオ" panose="020B0604030504040204" pitchFamily="50" charset="-128"/>
                <a:ea typeface="メイリオ" panose="020B0604030504040204" pitchFamily="50" charset="-128"/>
              </a:rPr>
              <a:t>」</a:t>
            </a:r>
            <a:r>
              <a:rPr lang="ja-JP" altLang="en-US" sz="700" spc="-10" dirty="0">
                <a:solidFill>
                  <a:srgbClr val="7F7F7F"/>
                </a:solidFill>
                <a:latin typeface="メイリオ" panose="020B0604030504040204" pitchFamily="50" charset="-128"/>
                <a:ea typeface="メイリオ" panose="020B0604030504040204" pitchFamily="50" charset="-128"/>
              </a:rPr>
              <a:t>の月間アクティブユーザー</a:t>
            </a:r>
            <a:r>
              <a:rPr lang="en-US" altLang="ja-JP" sz="700" spc="-10" dirty="0">
                <a:solidFill>
                  <a:srgbClr val="7F7F7F"/>
                </a:solidFill>
                <a:latin typeface="メイリオ" panose="020B0604030504040204" pitchFamily="50" charset="-128"/>
                <a:ea typeface="メイリオ" panose="020B0604030504040204" pitchFamily="50" charset="-128"/>
              </a:rPr>
              <a:t>7,700</a:t>
            </a:r>
            <a:r>
              <a:rPr lang="ja-JP" altLang="en-US" sz="700" spc="-10" dirty="0">
                <a:solidFill>
                  <a:srgbClr val="7F7F7F"/>
                </a:solidFill>
                <a:latin typeface="メイリオ" panose="020B0604030504040204" pitchFamily="50" charset="-128"/>
                <a:ea typeface="メイリオ" panose="020B0604030504040204" pitchFamily="50" charset="-128"/>
              </a:rPr>
              <a:t>万人（</a:t>
            </a:r>
            <a:r>
              <a:rPr lang="en-US" altLang="ja-JP" sz="700" spc="-10" dirty="0">
                <a:solidFill>
                  <a:srgbClr val="7F7F7F"/>
                </a:solidFill>
                <a:latin typeface="メイリオ" panose="020B0604030504040204" pitchFamily="50" charset="-128"/>
                <a:ea typeface="メイリオ" panose="020B0604030504040204" pitchFamily="50" charset="-128"/>
              </a:rPr>
              <a:t>2021</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月時点 ）</a:t>
            </a:r>
            <a:r>
              <a:rPr lang="en-US" altLang="ja-JP" sz="700" spc="-10" dirty="0">
                <a:solidFill>
                  <a:srgbClr val="7F7F7F"/>
                </a:solidFill>
                <a:latin typeface="メイリオ" panose="020B0604030504040204" pitchFamily="50" charset="-128"/>
                <a:ea typeface="メイリオ" panose="020B0604030504040204" pitchFamily="50" charset="-128"/>
              </a:rPr>
              <a:t>÷</a:t>
            </a:r>
            <a:r>
              <a:rPr lang="ja-JP" altLang="en-US" sz="700" spc="-10" dirty="0">
                <a:solidFill>
                  <a:srgbClr val="7F7F7F"/>
                </a:solidFill>
                <a:latin typeface="メイリオ" panose="020B0604030504040204" pitchFamily="50" charset="-128"/>
                <a:ea typeface="メイリオ" panose="020B0604030504040204" pitchFamily="50" charset="-128"/>
              </a:rPr>
              <a:t>日本の総人口</a:t>
            </a:r>
            <a:r>
              <a:rPr lang="en-US" altLang="ja-JP" sz="700" spc="-10" dirty="0">
                <a:solidFill>
                  <a:srgbClr val="7F7F7F"/>
                </a:solidFill>
                <a:latin typeface="メイリオ" panose="020B0604030504040204" pitchFamily="50" charset="-128"/>
                <a:ea typeface="メイリオ" panose="020B0604030504040204" pitchFamily="50" charset="-128"/>
              </a:rPr>
              <a:t>1</a:t>
            </a:r>
            <a:r>
              <a:rPr lang="ja-JP" altLang="en-US" sz="700" spc="-10" dirty="0">
                <a:solidFill>
                  <a:srgbClr val="7F7F7F"/>
                </a:solidFill>
                <a:latin typeface="メイリオ" panose="020B0604030504040204" pitchFamily="50" charset="-128"/>
                <a:ea typeface="メイリオ" panose="020B0604030504040204" pitchFamily="50" charset="-128"/>
              </a:rPr>
              <a:t>億</a:t>
            </a:r>
            <a:r>
              <a:rPr lang="en-US" altLang="ja-JP" sz="700" spc="-10" dirty="0">
                <a:solidFill>
                  <a:srgbClr val="7F7F7F"/>
                </a:solidFill>
                <a:latin typeface="メイリオ" panose="020B0604030504040204" pitchFamily="50" charset="-128"/>
                <a:ea typeface="メイリオ" panose="020B0604030504040204" pitchFamily="50" charset="-128"/>
              </a:rPr>
              <a:t>2530</a:t>
            </a:r>
            <a:r>
              <a:rPr lang="ja-JP" altLang="en-US" sz="700" spc="-10" dirty="0">
                <a:solidFill>
                  <a:srgbClr val="7F7F7F"/>
                </a:solidFill>
                <a:latin typeface="メイリオ" panose="020B0604030504040204" pitchFamily="50" charset="-128"/>
                <a:ea typeface="メイリオ" panose="020B0604030504040204" pitchFamily="50" charset="-128"/>
              </a:rPr>
              <a:t>万人（令和</a:t>
            </a:r>
            <a:r>
              <a:rPr lang="en-US" altLang="ja-JP" sz="700" spc="-10" dirty="0">
                <a:solidFill>
                  <a:srgbClr val="7F7F7F"/>
                </a:solidFill>
                <a:latin typeface="メイリオ" panose="020B0604030504040204" pitchFamily="50" charset="-128"/>
                <a:ea typeface="メイリオ" panose="020B0604030504040204" pitchFamily="50" charset="-128"/>
              </a:rPr>
              <a:t>3</a:t>
            </a:r>
            <a:r>
              <a:rPr lang="ja-JP" altLang="en-US" sz="700" spc="-10" dirty="0">
                <a:solidFill>
                  <a:srgbClr val="7F7F7F"/>
                </a:solidFill>
                <a:latin typeface="メイリオ" panose="020B0604030504040204" pitchFamily="50" charset="-128"/>
                <a:ea typeface="メイリオ" panose="020B0604030504040204" pitchFamily="50" charset="-128"/>
              </a:rPr>
              <a:t>年</a:t>
            </a:r>
            <a:r>
              <a:rPr lang="en-US" altLang="ja-JP" sz="700" spc="-10" dirty="0">
                <a:solidFill>
                  <a:srgbClr val="7F7F7F"/>
                </a:solidFill>
                <a:latin typeface="メイリオ" panose="020B0604030504040204" pitchFamily="50" charset="-128"/>
                <a:ea typeface="メイリオ" panose="020B0604030504040204" pitchFamily="50" charset="-128"/>
              </a:rPr>
              <a:t>8</a:t>
            </a:r>
            <a:r>
              <a:rPr lang="ja-JP" altLang="en-US" sz="700" spc="-10" dirty="0">
                <a:solidFill>
                  <a:srgbClr val="7F7F7F"/>
                </a:solidFill>
                <a:latin typeface="メイリオ" panose="020B0604030504040204" pitchFamily="50" charset="-128"/>
                <a:ea typeface="メイリオ" panose="020B0604030504040204" pitchFamily="50" charset="-128"/>
              </a:rPr>
              <a:t>月</a:t>
            </a:r>
            <a:r>
              <a:rPr lang="en-US" altLang="ja-JP" sz="700" spc="-10" dirty="0">
                <a:solidFill>
                  <a:srgbClr val="7F7F7F"/>
                </a:solidFill>
                <a:latin typeface="メイリオ" panose="020B0604030504040204" pitchFamily="50" charset="-128"/>
                <a:ea typeface="メイリオ" panose="020B0604030504040204" pitchFamily="50" charset="-128"/>
              </a:rPr>
              <a:t>1</a:t>
            </a:r>
            <a:r>
              <a:rPr lang="ja-JP" altLang="en-US" sz="700" spc="-10" dirty="0">
                <a:solidFill>
                  <a:srgbClr val="7F7F7F"/>
                </a:solidFill>
                <a:latin typeface="メイリオ" panose="020B0604030504040204" pitchFamily="50" charset="-128"/>
                <a:ea typeface="メイリオ" panose="020B0604030504040204" pitchFamily="50" charset="-128"/>
              </a:rPr>
              <a:t>日現在 </a:t>
            </a:r>
            <a:r>
              <a:rPr lang="en-US" altLang="ja-JP" sz="700" spc="-10" dirty="0">
                <a:solidFill>
                  <a:srgbClr val="7F7F7F"/>
                </a:solidFill>
                <a:latin typeface="メイリオ" panose="020B0604030504040204" pitchFamily="50" charset="-128"/>
                <a:ea typeface="メイリオ" panose="020B0604030504040204" pitchFamily="50" charset="-128"/>
              </a:rPr>
              <a:t>(</a:t>
            </a:r>
            <a:r>
              <a:rPr lang="ja-JP" altLang="en-US" sz="700" spc="-10" dirty="0">
                <a:solidFill>
                  <a:srgbClr val="7F7F7F"/>
                </a:solidFill>
                <a:latin typeface="メイリオ" panose="020B0604030504040204" pitchFamily="50" charset="-128"/>
                <a:ea typeface="メイリオ" panose="020B0604030504040204" pitchFamily="50" charset="-128"/>
              </a:rPr>
              <a:t>確定値</a:t>
            </a:r>
            <a:r>
              <a:rPr lang="en-US" altLang="ja-JP" sz="700" spc="-10" dirty="0">
                <a:solidFill>
                  <a:srgbClr val="7F7F7F"/>
                </a:solidFill>
                <a:latin typeface="メイリオ" panose="020B0604030504040204" pitchFamily="50" charset="-128"/>
                <a:ea typeface="メイリオ" panose="020B0604030504040204" pitchFamily="50" charset="-128"/>
              </a:rPr>
              <a:t>) </a:t>
            </a:r>
            <a:r>
              <a:rPr lang="ja-JP" altLang="en-US" sz="700" spc="-10" dirty="0">
                <a:solidFill>
                  <a:srgbClr val="7F7F7F"/>
                </a:solidFill>
                <a:latin typeface="メイリオ" panose="020B0604030504040204" pitchFamily="50" charset="-128"/>
                <a:ea typeface="メイリオ" panose="020B0604030504040204" pitchFamily="50" charset="-128"/>
              </a:rPr>
              <a:t>総務省統計局）当社調べ。</a:t>
            </a:r>
            <a:endParaRPr lang="en-US" altLang="ja-JP" sz="700" spc="-10" dirty="0">
              <a:solidFill>
                <a:srgbClr val="9E9E9E"/>
              </a:solidFill>
              <a:latin typeface="メイリオ" panose="020B0604030504040204" pitchFamily="50" charset="-128"/>
              <a:ea typeface="メイリオ" panose="020B0604030504040204" pitchFamily="50" charset="-128"/>
            </a:endParaRPr>
          </a:p>
        </p:txBody>
      </p:sp>
      <p:grpSp>
        <p:nvGrpSpPr>
          <p:cNvPr id="69" name="グループ化 68">
            <a:extLst>
              <a:ext uri="{FF2B5EF4-FFF2-40B4-BE49-F238E27FC236}">
                <a16:creationId xmlns:a16="http://schemas.microsoft.com/office/drawing/2014/main" id="{CC0E7A81-76E3-D05A-2606-ECDEAD2385CB}"/>
              </a:ext>
            </a:extLst>
          </p:cNvPr>
          <p:cNvGrpSpPr/>
          <p:nvPr/>
        </p:nvGrpSpPr>
        <p:grpSpPr>
          <a:xfrm>
            <a:off x="3408129" y="2560369"/>
            <a:ext cx="452368" cy="492443"/>
            <a:chOff x="4129562" y="277268"/>
            <a:chExt cx="497263" cy="492443"/>
          </a:xfrm>
        </p:grpSpPr>
        <p:sp>
          <p:nvSpPr>
            <p:cNvPr id="128" name="正方形/長方形 127">
              <a:extLst>
                <a:ext uri="{FF2B5EF4-FFF2-40B4-BE49-F238E27FC236}">
                  <a16:creationId xmlns:a16="http://schemas.microsoft.com/office/drawing/2014/main" id="{B7AC72CA-A3FD-B011-9481-1D84B3FEAFEB}"/>
                </a:ext>
              </a:extLst>
            </p:cNvPr>
            <p:cNvSpPr/>
            <p:nvPr/>
          </p:nvSpPr>
          <p:spPr>
            <a:xfrm>
              <a:off x="4185501" y="431768"/>
              <a:ext cx="246221" cy="246221"/>
            </a:xfrm>
            <a:prstGeom prst="rect">
              <a:avLst/>
            </a:prstGeom>
            <a:solidFill>
              <a:schemeClr val="bg1"/>
            </a:solidFill>
            <a:ln w="381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1" lang="ja-JP" altLang="en-US" sz="1800" b="0" i="0" u="none" strike="noStrike" kern="1200" cap="none" spc="0" normalizeH="0" baseline="0" noProof="0">
                <a:ln>
                  <a:noFill/>
                </a:ln>
                <a:solidFill>
                  <a:prstClr val="white"/>
                </a:solidFill>
                <a:effectLst/>
                <a:uLnTx/>
                <a:uFillTx/>
                <a:latin typeface="メイリオ" panose="020B0604030504040204" pitchFamily="50" charset="-128"/>
                <a:ea typeface="メイリオ" panose="020B0604030504040204" pitchFamily="50" charset="-128"/>
              </a:endParaRPr>
            </a:p>
          </p:txBody>
        </p:sp>
        <p:sp>
          <p:nvSpPr>
            <p:cNvPr id="129" name="テキスト ボックス 66">
              <a:extLst>
                <a:ext uri="{FF2B5EF4-FFF2-40B4-BE49-F238E27FC236}">
                  <a16:creationId xmlns:a16="http://schemas.microsoft.com/office/drawing/2014/main" id="{4F5D1D6C-04D7-772D-27C0-90B5D707C4C0}"/>
                </a:ext>
              </a:extLst>
            </p:cNvPr>
            <p:cNvSpPr txBox="1"/>
            <p:nvPr/>
          </p:nvSpPr>
          <p:spPr>
            <a:xfrm>
              <a:off x="4129562" y="277268"/>
              <a:ext cx="497263" cy="492443"/>
            </a:xfrm>
            <a:prstGeom prst="rect">
              <a:avLst/>
            </a:prstGeom>
            <a:noFill/>
          </p:spPr>
          <p:txBody>
            <a:bodyPr wrap="none"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marL="0" marR="0" lvl="0" indent="0" algn="l" defTabSz="540000" rtl="0" eaLnBrk="1" fontAlgn="auto" latinLnBrk="0" hangingPunct="1">
                <a:lnSpc>
                  <a:spcPct val="100000"/>
                </a:lnSpc>
                <a:spcBef>
                  <a:spcPts val="0"/>
                </a:spcBef>
                <a:spcAft>
                  <a:spcPts val="0"/>
                </a:spcAft>
                <a:buClrTx/>
                <a:buSzPct val="70000"/>
                <a:buFontTx/>
                <a:buNone/>
                <a:tabLst/>
                <a:defRPr/>
              </a:pPr>
              <a:r>
                <a:rPr kumimoji="0" lang="en-US" altLang="ja-JP" sz="2600" b="0" i="0" u="none" strike="noStrike" kern="1200" cap="none" spc="0" normalizeH="0" baseline="0" noProof="0">
                  <a:ln>
                    <a:noFill/>
                  </a:ln>
                  <a:solidFill>
                    <a:srgbClr val="1FCB64"/>
                  </a:solidFill>
                  <a:effectLst/>
                  <a:uLnTx/>
                  <a:uFillTx/>
                  <a:latin typeface="メイリオ" panose="020B0604030504040204" pitchFamily="50" charset="-128"/>
                  <a:ea typeface="メイリオ" panose="020B0604030504040204" pitchFamily="50" charset="-128"/>
                  <a:cs typeface="メイリオ"/>
                </a:rPr>
                <a:t>✔️</a:t>
              </a:r>
            </a:p>
          </p:txBody>
        </p:sp>
      </p:grpSp>
      <p:sp>
        <p:nvSpPr>
          <p:cNvPr id="70" name="正方形/長方形 69">
            <a:extLst>
              <a:ext uri="{FF2B5EF4-FFF2-40B4-BE49-F238E27FC236}">
                <a16:creationId xmlns:a16="http://schemas.microsoft.com/office/drawing/2014/main" id="{BDF9DD24-9DDC-BD0E-CC30-CB9AEF29022D}"/>
              </a:ext>
            </a:extLst>
          </p:cNvPr>
          <p:cNvSpPr/>
          <p:nvPr/>
        </p:nvSpPr>
        <p:spPr>
          <a:xfrm>
            <a:off x="3797039" y="2571036"/>
            <a:ext cx="7366586" cy="52263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latinLnBrk="0">
              <a:lnSpc>
                <a:spcPct val="130000"/>
              </a:lnSpc>
              <a:defRPr/>
            </a:pPr>
            <a:r>
              <a:rPr kumimoji="1" lang="ja-JP" altLang="en-US" b="1" dirty="0">
                <a:solidFill>
                  <a:schemeClr val="tx1">
                    <a:lumMod val="75000"/>
                    <a:lumOff val="25000"/>
                  </a:schemeClr>
                </a:solidFill>
                <a:latin typeface="メイリオ" panose="020B0604030504040204" pitchFamily="50" charset="-128"/>
                <a:ea typeface="メイリオ" panose="020B0604030504040204" pitchFamily="50" charset="-128"/>
              </a:rPr>
              <a:t>国内</a:t>
            </a:r>
            <a:r>
              <a:rPr kumimoji="1" lang="en-US" altLang="ja-JP" b="1" dirty="0">
                <a:solidFill>
                  <a:schemeClr val="tx1">
                    <a:lumMod val="75000"/>
                    <a:lumOff val="25000"/>
                  </a:schemeClr>
                </a:solidFill>
                <a:latin typeface="メイリオ" panose="020B0604030504040204" pitchFamily="50" charset="-128"/>
                <a:ea typeface="メイリオ" panose="020B0604030504040204" pitchFamily="50" charset="-128"/>
              </a:rPr>
              <a:t>No.1</a:t>
            </a:r>
            <a:r>
              <a:rPr kumimoji="1" lang="en-US" altLang="ja-JP" b="1" spc="-10" baseline="30000" dirty="0">
                <a:solidFill>
                  <a:srgbClr val="7F7F7F"/>
                </a:solidFill>
                <a:latin typeface="メイリオ" panose="020B0604030504040204" pitchFamily="50" charset="-128"/>
                <a:ea typeface="メイリオ" panose="020B0604030504040204" pitchFamily="50" charset="-128"/>
              </a:rPr>
              <a:t> </a:t>
            </a:r>
            <a:r>
              <a:rPr kumimoji="1" lang="ja-JP" altLang="en-US" b="1" dirty="0">
                <a:solidFill>
                  <a:schemeClr val="tx1">
                    <a:lumMod val="75000"/>
                    <a:lumOff val="25000"/>
                  </a:schemeClr>
                </a:solidFill>
                <a:latin typeface="メイリオ" panose="020B0604030504040204" pitchFamily="50" charset="-128"/>
                <a:ea typeface="メイリオ" panose="020B0604030504040204" pitchFamily="50" charset="-128"/>
              </a:rPr>
              <a:t>規模のニュースメディアに掲載</a:t>
            </a:r>
            <a:endParaRPr kumimoji="1" lang="en-US" altLang="ja-JP" b="1" dirty="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3" name="正方形/長方形 72">
            <a:extLst>
              <a:ext uri="{FF2B5EF4-FFF2-40B4-BE49-F238E27FC236}">
                <a16:creationId xmlns:a16="http://schemas.microsoft.com/office/drawing/2014/main" id="{2CD5F9CF-BD5A-51F2-B4B4-ECD6D003D7F5}"/>
              </a:ext>
            </a:extLst>
          </p:cNvPr>
          <p:cNvSpPr/>
          <p:nvPr/>
        </p:nvSpPr>
        <p:spPr>
          <a:xfrm>
            <a:off x="3348608" y="3276092"/>
            <a:ext cx="3432941" cy="1926168"/>
          </a:xfrm>
          <a:prstGeom prst="rect">
            <a:avLst/>
          </a:prstGeom>
        </p:spPr>
        <p:txBody>
          <a:bodyPr wrap="squar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nSpc>
                <a:spcPts val="1300"/>
              </a:lnSpc>
            </a:pPr>
            <a:r>
              <a:rPr lang="ja-JP" altLang="en-US" sz="1050" b="1" spc="-10" dirty="0">
                <a:solidFill>
                  <a:srgbClr val="7F7F7F"/>
                </a:solidFill>
                <a:latin typeface="メイリオ" panose="020B0604030504040204" pitchFamily="50" charset="-128"/>
                <a:ea typeface="メイリオ" panose="020B0604030504040204" pitchFamily="50" charset="-128"/>
              </a:rPr>
              <a:t>日本の人口の約</a:t>
            </a:r>
            <a:r>
              <a:rPr lang="en-US" altLang="ja-JP" sz="1050" b="1" spc="-10" dirty="0">
                <a:solidFill>
                  <a:srgbClr val="7F7F7F"/>
                </a:solidFill>
                <a:latin typeface="メイリオ" panose="020B0604030504040204" pitchFamily="50" charset="-128"/>
                <a:ea typeface="メイリオ" panose="020B0604030504040204" pitchFamily="50" charset="-128"/>
              </a:rPr>
              <a:t>6</a:t>
            </a:r>
            <a:r>
              <a:rPr lang="ja-JP" altLang="en-US" sz="1050" b="1" spc="-10" dirty="0">
                <a:solidFill>
                  <a:srgbClr val="7F7F7F"/>
                </a:solidFill>
                <a:latin typeface="メイリオ" panose="020B0604030504040204" pitchFamily="50" charset="-128"/>
                <a:ea typeface="メイリオ" panose="020B0604030504040204" pitchFamily="50" charset="-128"/>
              </a:rPr>
              <a:t>割が利用！</a:t>
            </a:r>
            <a:br>
              <a:rPr lang="en-US" altLang="ja-JP" sz="1050" b="1" spc="-10" dirty="0">
                <a:solidFill>
                  <a:srgbClr val="7F7F7F"/>
                </a:solidFill>
                <a:latin typeface="メイリオ" panose="020B0604030504040204" pitchFamily="50" charset="-128"/>
                <a:ea typeface="メイリオ" panose="020B0604030504040204" pitchFamily="50" charset="-128"/>
              </a:rPr>
            </a:br>
            <a:r>
              <a:rPr lang="ja-JP" altLang="en-US" sz="1050" b="1" spc="-10" dirty="0">
                <a:solidFill>
                  <a:srgbClr val="7F7F7F"/>
                </a:solidFill>
                <a:latin typeface="メイリオ" panose="020B0604030504040204" pitchFamily="50" charset="-128"/>
                <a:ea typeface="メイリオ" panose="020B0604030504040204" pitchFamily="50" charset="-128"/>
              </a:rPr>
              <a:t>月間利用者数は</a:t>
            </a:r>
            <a:r>
              <a:rPr lang="en-US" altLang="ja-JP" sz="1050" b="1" spc="-10" dirty="0">
                <a:solidFill>
                  <a:srgbClr val="7F7F7F"/>
                </a:solidFill>
                <a:latin typeface="メイリオ" panose="020B0604030504040204" pitchFamily="50" charset="-128"/>
                <a:ea typeface="メイリオ" panose="020B0604030504040204" pitchFamily="50" charset="-128"/>
              </a:rPr>
              <a:t>7,700</a:t>
            </a:r>
            <a:r>
              <a:rPr lang="ja-JP" altLang="en-US" sz="1050" b="1" spc="-10" dirty="0">
                <a:solidFill>
                  <a:srgbClr val="7F7F7F"/>
                </a:solidFill>
                <a:latin typeface="メイリオ" panose="020B0604030504040204" pitchFamily="50" charset="-128"/>
                <a:ea typeface="メイリオ" panose="020B0604030504040204" pitchFamily="50" charset="-128"/>
              </a:rPr>
              <a:t>万人、月間</a:t>
            </a:r>
            <a:r>
              <a:rPr lang="en" altLang="ja-JP" sz="1050" b="1" spc="-10" dirty="0">
                <a:solidFill>
                  <a:srgbClr val="7F7F7F"/>
                </a:solidFill>
                <a:latin typeface="メイリオ" panose="020B0604030504040204" pitchFamily="50" charset="-128"/>
                <a:ea typeface="メイリオ" panose="020B0604030504040204" pitchFamily="50" charset="-128"/>
              </a:rPr>
              <a:t>PV</a:t>
            </a:r>
            <a:r>
              <a:rPr lang="ja-JP" altLang="en-US" sz="1050" b="1" spc="-10" dirty="0">
                <a:solidFill>
                  <a:srgbClr val="7F7F7F"/>
                </a:solidFill>
                <a:latin typeface="メイリオ" panose="020B0604030504040204" pitchFamily="50" charset="-128"/>
                <a:ea typeface="メイリオ" panose="020B0604030504040204" pitchFamily="50" charset="-128"/>
              </a:rPr>
              <a:t>数は</a:t>
            </a:r>
            <a:r>
              <a:rPr lang="en-US" altLang="ja-JP" sz="1050" b="1" spc="-10" dirty="0">
                <a:solidFill>
                  <a:srgbClr val="7F7F7F"/>
                </a:solidFill>
                <a:latin typeface="メイリオ" panose="020B0604030504040204" pitchFamily="50" charset="-128"/>
                <a:ea typeface="メイリオ" panose="020B0604030504040204" pitchFamily="50" charset="-128"/>
              </a:rPr>
              <a:t>154</a:t>
            </a:r>
            <a:r>
              <a:rPr lang="ja-JP" altLang="en-US" sz="1050" b="1" spc="-10" dirty="0">
                <a:solidFill>
                  <a:srgbClr val="7F7F7F"/>
                </a:solidFill>
                <a:latin typeface="メイリオ" panose="020B0604030504040204" pitchFamily="50" charset="-128"/>
                <a:ea typeface="メイリオ" panose="020B0604030504040204" pitchFamily="50" charset="-128"/>
              </a:rPr>
              <a:t>億</a:t>
            </a:r>
            <a:r>
              <a:rPr lang="ja-JP" altLang="en-US" sz="1050" spc="-10" baseline="30000" dirty="0">
                <a:solidFill>
                  <a:srgbClr val="7F7F7F"/>
                </a:solidFill>
                <a:latin typeface="メイリオ" panose="020B0604030504040204" pitchFamily="50" charset="-128"/>
                <a:ea typeface="メイリオ" panose="020B0604030504040204" pitchFamily="50" charset="-128"/>
              </a:rPr>
              <a:t>*</a:t>
            </a:r>
            <a:r>
              <a:rPr lang="en-US" altLang="ja-JP" sz="1050" spc="-10" baseline="30000" dirty="0">
                <a:solidFill>
                  <a:srgbClr val="7F7F7F"/>
                </a:solidFill>
                <a:latin typeface="メイリオ" panose="020B0604030504040204" pitchFamily="50" charset="-128"/>
                <a:ea typeface="メイリオ" panose="020B0604030504040204" pitchFamily="50" charset="-128"/>
              </a:rPr>
              <a:t>3</a:t>
            </a:r>
            <a:r>
              <a:rPr lang="en-US" altLang="ja-JP" sz="1050" strike="sngStrike" spc="-10" baseline="30000" dirty="0">
                <a:solidFill>
                  <a:srgbClr val="FF0000"/>
                </a:solidFill>
                <a:latin typeface="メイリオ" panose="020B0604030504040204" pitchFamily="50" charset="-128"/>
                <a:ea typeface="メイリオ" panose="020B0604030504040204" pitchFamily="50" charset="-128"/>
              </a:rPr>
              <a:t> </a:t>
            </a:r>
            <a:endParaRPr lang="en-US" altLang="ja-JP" sz="1050" b="1" spc="-10" dirty="0">
              <a:solidFill>
                <a:srgbClr val="7F7F7F"/>
              </a:solidFill>
              <a:latin typeface="メイリオ" panose="020B0604030504040204" pitchFamily="50" charset="-128"/>
              <a:ea typeface="メイリオ" panose="020B0604030504040204" pitchFamily="50" charset="-128"/>
            </a:endParaRPr>
          </a:p>
          <a:p>
            <a:pPr>
              <a:lnSpc>
                <a:spcPts val="1300"/>
              </a:lnSpc>
            </a:pPr>
            <a:endParaRPr lang="ja-JP" altLang="en-US" sz="1050" spc="-10" dirty="0">
              <a:solidFill>
                <a:srgbClr val="9E9E9E"/>
              </a:solidFill>
              <a:latin typeface="メイリオ" panose="020B0604030504040204" pitchFamily="50" charset="-128"/>
              <a:ea typeface="メイリオ" panose="020B0604030504040204" pitchFamily="50" charset="-128"/>
            </a:endParaRPr>
          </a:p>
          <a:p>
            <a:pPr>
              <a:lnSpc>
                <a:spcPts val="1300"/>
              </a:lnSpc>
            </a:pPr>
            <a:r>
              <a:rPr lang="en" altLang="ja-JP" sz="1050" spc="-10" dirty="0">
                <a:solidFill>
                  <a:srgbClr val="7F7F7F"/>
                </a:solidFill>
                <a:latin typeface="メイリオ" panose="020B0604030504040204" pitchFamily="50" charset="-128"/>
                <a:ea typeface="メイリオ" panose="020B0604030504040204" pitchFamily="50" charset="-128"/>
              </a:rPr>
              <a:t>LINE</a:t>
            </a:r>
            <a:r>
              <a:rPr lang="ja-JP" altLang="en-US" sz="1050" spc="-10" dirty="0">
                <a:solidFill>
                  <a:srgbClr val="7F7F7F"/>
                </a:solidFill>
                <a:latin typeface="メイリオ" panose="020B0604030504040204" pitchFamily="50" charset="-128"/>
                <a:ea typeface="メイリオ" panose="020B0604030504040204" pitchFamily="50" charset="-128"/>
              </a:rPr>
              <a:t>アプリ内の「ニュースタブ」のほか、「</a:t>
            </a:r>
            <a:r>
              <a:rPr lang="en" altLang="ja-JP" sz="1050" spc="-10" dirty="0">
                <a:solidFill>
                  <a:srgbClr val="7F7F7F"/>
                </a:solidFill>
                <a:latin typeface="メイリオ" panose="020B0604030504040204" pitchFamily="50" charset="-128"/>
                <a:ea typeface="メイリオ" panose="020B0604030504040204" pitchFamily="50" charset="-128"/>
              </a:rPr>
              <a:t>LINE NEWS</a:t>
            </a:r>
            <a:r>
              <a:rPr lang="ja-JP" altLang="en" sz="1050" spc="-10" dirty="0">
                <a:solidFill>
                  <a:srgbClr val="7F7F7F"/>
                </a:solidFill>
                <a:latin typeface="メイリオ" panose="020B0604030504040204" pitchFamily="50" charset="-128"/>
                <a:ea typeface="メイリオ" panose="020B0604030504040204" pitchFamily="50" charset="-128"/>
              </a:rPr>
              <a:t>」</a:t>
            </a:r>
            <a:r>
              <a:rPr lang="ja-JP" altLang="en-US" sz="1050" spc="-10" dirty="0">
                <a:solidFill>
                  <a:srgbClr val="7F7F7F"/>
                </a:solidFill>
                <a:latin typeface="メイリオ" panose="020B0604030504040204" pitchFamily="50" charset="-128"/>
                <a:ea typeface="メイリオ" panose="020B0604030504040204" pitchFamily="50" charset="-128"/>
              </a:rPr>
              <a:t>の</a:t>
            </a:r>
            <a:r>
              <a:rPr lang="en" altLang="ja-JP" sz="1050" spc="-10" dirty="0">
                <a:solidFill>
                  <a:srgbClr val="7F7F7F"/>
                </a:solidFill>
                <a:latin typeface="メイリオ" panose="020B0604030504040204" pitchFamily="50" charset="-128"/>
                <a:ea typeface="メイリオ" panose="020B0604030504040204" pitchFamily="50" charset="-128"/>
              </a:rPr>
              <a:t>LINE</a:t>
            </a:r>
            <a:r>
              <a:rPr lang="ja-JP" altLang="en-US" sz="1050" spc="-10" dirty="0">
                <a:solidFill>
                  <a:srgbClr val="7F7F7F"/>
                </a:solidFill>
                <a:latin typeface="メイリオ" panose="020B0604030504040204" pitchFamily="50" charset="-128"/>
                <a:ea typeface="メイリオ" panose="020B0604030504040204" pitchFamily="50" charset="-128"/>
              </a:rPr>
              <a:t>公式アカウントを通じたダイジェスト形式のニュース配信、</a:t>
            </a:r>
            <a:r>
              <a:rPr lang="en" altLang="ja-JP" sz="1050" spc="-10" dirty="0">
                <a:solidFill>
                  <a:srgbClr val="7F7F7F"/>
                </a:solidFill>
                <a:latin typeface="メイリオ" panose="020B0604030504040204" pitchFamily="50" charset="-128"/>
                <a:ea typeface="メイリオ" panose="020B0604030504040204" pitchFamily="50" charset="-128"/>
              </a:rPr>
              <a:t>LINE</a:t>
            </a:r>
            <a:r>
              <a:rPr lang="ja-JP" altLang="en-US" sz="1050" spc="-10" dirty="0">
                <a:solidFill>
                  <a:srgbClr val="7F7F7F"/>
                </a:solidFill>
                <a:latin typeface="メイリオ" panose="020B0604030504040204" pitchFamily="50" charset="-128"/>
                <a:ea typeface="メイリオ" panose="020B0604030504040204" pitchFamily="50" charset="-128"/>
              </a:rPr>
              <a:t>公式アカウントを使ったニュース配信機能を外部メディアに開放した「</a:t>
            </a:r>
            <a:r>
              <a:rPr lang="en" altLang="ja-JP" sz="1050" spc="-10" dirty="0">
                <a:solidFill>
                  <a:srgbClr val="7F7F7F"/>
                </a:solidFill>
                <a:latin typeface="メイリオ" panose="020B0604030504040204" pitchFamily="50" charset="-128"/>
                <a:ea typeface="メイリオ" panose="020B0604030504040204" pitchFamily="50" charset="-128"/>
              </a:rPr>
              <a:t>LINE</a:t>
            </a:r>
            <a:r>
              <a:rPr lang="ja-JP" altLang="en-US" sz="1050" spc="-10" dirty="0">
                <a:solidFill>
                  <a:srgbClr val="7F7F7F"/>
                </a:solidFill>
                <a:latin typeface="メイリオ" panose="020B0604030504040204" pitchFamily="50" charset="-128"/>
                <a:ea typeface="メイリオ" panose="020B0604030504040204" pitchFamily="50" charset="-128"/>
              </a:rPr>
              <a:t>アカウントメディア プラットフォーム」など多様なサービスによるニュース配信を行っており、「</a:t>
            </a:r>
            <a:r>
              <a:rPr lang="en" altLang="ja-JP" sz="1050" spc="-10" dirty="0">
                <a:solidFill>
                  <a:srgbClr val="7F7F7F"/>
                </a:solidFill>
                <a:latin typeface="メイリオ" panose="020B0604030504040204" pitchFamily="50" charset="-128"/>
                <a:ea typeface="メイリオ" panose="020B0604030504040204" pitchFamily="50" charset="-128"/>
              </a:rPr>
              <a:t>LINE NEWS</a:t>
            </a:r>
            <a:r>
              <a:rPr lang="ja-JP" altLang="en" sz="1050" spc="-10" dirty="0">
                <a:solidFill>
                  <a:srgbClr val="7F7F7F"/>
                </a:solidFill>
                <a:latin typeface="メイリオ" panose="020B0604030504040204" pitchFamily="50" charset="-128"/>
                <a:ea typeface="メイリオ" panose="020B0604030504040204" pitchFamily="50" charset="-128"/>
              </a:rPr>
              <a:t>」</a:t>
            </a:r>
            <a:r>
              <a:rPr lang="ja-JP" altLang="en-US" sz="1050" spc="-10" dirty="0">
                <a:solidFill>
                  <a:srgbClr val="7F7F7F"/>
                </a:solidFill>
                <a:latin typeface="メイリオ" panose="020B0604030504040204" pitchFamily="50" charset="-128"/>
                <a:ea typeface="メイリオ" panose="020B0604030504040204" pitchFamily="50" charset="-128"/>
              </a:rPr>
              <a:t>の月間利用者数は日本の人口の約６割にあたる</a:t>
            </a:r>
            <a:r>
              <a:rPr lang="ja-JP" altLang="en-US" sz="1050" spc="-10" baseline="30000" dirty="0">
                <a:solidFill>
                  <a:srgbClr val="7F7F7F"/>
                </a:solidFill>
                <a:latin typeface="メイリオ" panose="020B0604030504040204" pitchFamily="50" charset="-128"/>
                <a:ea typeface="メイリオ" panose="020B0604030504040204" pitchFamily="50" charset="-128"/>
              </a:rPr>
              <a:t>*</a:t>
            </a:r>
            <a:r>
              <a:rPr lang="en-US" altLang="ja-JP" sz="1050" spc="-10" baseline="30000" dirty="0">
                <a:solidFill>
                  <a:srgbClr val="7F7F7F"/>
                </a:solidFill>
                <a:latin typeface="メイリオ" panose="020B0604030504040204" pitchFamily="50" charset="-128"/>
                <a:ea typeface="メイリオ" panose="020B0604030504040204" pitchFamily="50" charset="-128"/>
              </a:rPr>
              <a:t>4 </a:t>
            </a:r>
            <a:r>
              <a:rPr lang="en-US" altLang="ja-JP" sz="1050" spc="-10" dirty="0">
                <a:solidFill>
                  <a:srgbClr val="7F7F7F"/>
                </a:solidFill>
                <a:latin typeface="メイリオ" panose="020B0604030504040204" pitchFamily="50" charset="-128"/>
                <a:ea typeface="メイリオ" panose="020B0604030504040204" pitchFamily="50" charset="-128"/>
              </a:rPr>
              <a:t>7,700</a:t>
            </a:r>
            <a:r>
              <a:rPr lang="ja-JP" altLang="en-US" sz="1050" spc="-10" dirty="0">
                <a:solidFill>
                  <a:srgbClr val="7F7F7F"/>
                </a:solidFill>
                <a:latin typeface="メイリオ" panose="020B0604030504040204" pitchFamily="50" charset="-128"/>
                <a:ea typeface="メイリオ" panose="020B0604030504040204" pitchFamily="50" charset="-128"/>
              </a:rPr>
              <a:t>万人を突破いたしました。</a:t>
            </a:r>
            <a:endParaRPr lang="ja-JP" altLang="en-US" sz="1050" spc="-10" dirty="0">
              <a:solidFill>
                <a:srgbClr val="9E9E9E"/>
              </a:solidFill>
              <a:latin typeface="メイリオ" panose="020B0604030504040204" pitchFamily="50" charset="-128"/>
              <a:ea typeface="メイリオ" panose="020B0604030504040204" pitchFamily="50" charset="-128"/>
            </a:endParaRPr>
          </a:p>
        </p:txBody>
      </p:sp>
      <p:graphicFrame>
        <p:nvGraphicFramePr>
          <p:cNvPr id="74" name="グラフ 73">
            <a:extLst>
              <a:ext uri="{FF2B5EF4-FFF2-40B4-BE49-F238E27FC236}">
                <a16:creationId xmlns:a16="http://schemas.microsoft.com/office/drawing/2014/main" id="{FCB1B380-250F-EF89-BF49-486E6E0F6134}"/>
              </a:ext>
            </a:extLst>
          </p:cNvPr>
          <p:cNvGraphicFramePr/>
          <p:nvPr>
            <p:extLst>
              <p:ext uri="{D42A27DB-BD31-4B8C-83A1-F6EECF244321}">
                <p14:modId xmlns:p14="http://schemas.microsoft.com/office/powerpoint/2010/main" val="773687209"/>
              </p:ext>
            </p:extLst>
          </p:nvPr>
        </p:nvGraphicFramePr>
        <p:xfrm>
          <a:off x="7411031" y="3139899"/>
          <a:ext cx="3701917" cy="2107636"/>
        </p:xfrm>
        <a:graphic>
          <a:graphicData uri="http://schemas.openxmlformats.org/drawingml/2006/chart">
            <c:chart xmlns:c="http://schemas.openxmlformats.org/drawingml/2006/chart" xmlns:r="http://schemas.openxmlformats.org/officeDocument/2006/relationships" r:id="rId3"/>
          </a:graphicData>
        </a:graphic>
      </p:graphicFrame>
      <p:sp>
        <p:nvSpPr>
          <p:cNvPr id="75" name="テキスト ボックス 74">
            <a:extLst>
              <a:ext uri="{FF2B5EF4-FFF2-40B4-BE49-F238E27FC236}">
                <a16:creationId xmlns:a16="http://schemas.microsoft.com/office/drawing/2014/main" id="{8D8ECBCD-D0BD-6B21-AE88-1EA0E3358374}"/>
              </a:ext>
            </a:extLst>
          </p:cNvPr>
          <p:cNvSpPr txBox="1"/>
          <p:nvPr/>
        </p:nvSpPr>
        <p:spPr>
          <a:xfrm>
            <a:off x="7267151"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2013</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7</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6" name="テキスト ボックス 75">
            <a:extLst>
              <a:ext uri="{FF2B5EF4-FFF2-40B4-BE49-F238E27FC236}">
                <a16:creationId xmlns:a16="http://schemas.microsoft.com/office/drawing/2014/main" id="{2F6CBC35-423E-281A-358B-4814B1DC5360}"/>
              </a:ext>
            </a:extLst>
          </p:cNvPr>
          <p:cNvSpPr txBox="1"/>
          <p:nvPr/>
        </p:nvSpPr>
        <p:spPr>
          <a:xfrm>
            <a:off x="7609565"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2014</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4</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7" name="テキスト ボックス 76">
            <a:extLst>
              <a:ext uri="{FF2B5EF4-FFF2-40B4-BE49-F238E27FC236}">
                <a16:creationId xmlns:a16="http://schemas.microsoft.com/office/drawing/2014/main" id="{E7E2A669-A64F-10D0-2921-AD080E28A0F6}"/>
              </a:ext>
            </a:extLst>
          </p:cNvPr>
          <p:cNvSpPr txBox="1"/>
          <p:nvPr/>
        </p:nvSpPr>
        <p:spPr>
          <a:xfrm>
            <a:off x="8090153"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2015</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5</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8" name="テキスト ボックス 77">
            <a:extLst>
              <a:ext uri="{FF2B5EF4-FFF2-40B4-BE49-F238E27FC236}">
                <a16:creationId xmlns:a16="http://schemas.microsoft.com/office/drawing/2014/main" id="{FB1B33BD-281C-6ABC-EB1E-82D7D8175573}"/>
              </a:ext>
            </a:extLst>
          </p:cNvPr>
          <p:cNvSpPr txBox="1"/>
          <p:nvPr/>
        </p:nvSpPr>
        <p:spPr>
          <a:xfrm>
            <a:off x="8342153"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2015</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12</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79" name="テキスト ボックス 78">
            <a:extLst>
              <a:ext uri="{FF2B5EF4-FFF2-40B4-BE49-F238E27FC236}">
                <a16:creationId xmlns:a16="http://schemas.microsoft.com/office/drawing/2014/main" id="{5C3C712C-4B7E-5159-B3A3-A17FCCDBE72C}"/>
              </a:ext>
            </a:extLst>
          </p:cNvPr>
          <p:cNvSpPr txBox="1"/>
          <p:nvPr/>
        </p:nvSpPr>
        <p:spPr>
          <a:xfrm>
            <a:off x="8565353"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2016</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6</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0" name="テキスト ボックス 79">
            <a:extLst>
              <a:ext uri="{FF2B5EF4-FFF2-40B4-BE49-F238E27FC236}">
                <a16:creationId xmlns:a16="http://schemas.microsoft.com/office/drawing/2014/main" id="{1D0C30F0-74D4-94E6-6BB6-733D5F9526C6}"/>
              </a:ext>
            </a:extLst>
          </p:cNvPr>
          <p:cNvSpPr txBox="1"/>
          <p:nvPr/>
        </p:nvSpPr>
        <p:spPr>
          <a:xfrm>
            <a:off x="8871425"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2017</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3</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1" name="テキスト ボックス 80">
            <a:extLst>
              <a:ext uri="{FF2B5EF4-FFF2-40B4-BE49-F238E27FC236}">
                <a16:creationId xmlns:a16="http://schemas.microsoft.com/office/drawing/2014/main" id="{23D3B335-5CFB-B556-601B-F3A1FEB6EA59}"/>
              </a:ext>
            </a:extLst>
          </p:cNvPr>
          <p:cNvSpPr txBox="1"/>
          <p:nvPr/>
        </p:nvSpPr>
        <p:spPr>
          <a:xfrm>
            <a:off x="9325025"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2018</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3</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2" name="テキスト ボックス 81">
            <a:extLst>
              <a:ext uri="{FF2B5EF4-FFF2-40B4-BE49-F238E27FC236}">
                <a16:creationId xmlns:a16="http://schemas.microsoft.com/office/drawing/2014/main" id="{05060EC3-46C2-B5CF-35F4-002F1DA11617}"/>
              </a:ext>
            </a:extLst>
          </p:cNvPr>
          <p:cNvSpPr txBox="1"/>
          <p:nvPr/>
        </p:nvSpPr>
        <p:spPr>
          <a:xfrm>
            <a:off x="9917146"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2019</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7</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3" name="テキスト ボックス 82">
            <a:extLst>
              <a:ext uri="{FF2B5EF4-FFF2-40B4-BE49-F238E27FC236}">
                <a16:creationId xmlns:a16="http://schemas.microsoft.com/office/drawing/2014/main" id="{9BF75664-6BD1-38EA-810D-8573C26414D7}"/>
              </a:ext>
            </a:extLst>
          </p:cNvPr>
          <p:cNvSpPr txBox="1"/>
          <p:nvPr/>
        </p:nvSpPr>
        <p:spPr>
          <a:xfrm>
            <a:off x="10262746"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2020</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4</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4" name="テキスト ボックス 83">
            <a:extLst>
              <a:ext uri="{FF2B5EF4-FFF2-40B4-BE49-F238E27FC236}">
                <a16:creationId xmlns:a16="http://schemas.microsoft.com/office/drawing/2014/main" id="{A782925A-7EDD-1502-C09F-B21B79707956}"/>
              </a:ext>
            </a:extLst>
          </p:cNvPr>
          <p:cNvSpPr txBox="1"/>
          <p:nvPr/>
        </p:nvSpPr>
        <p:spPr>
          <a:xfrm>
            <a:off x="10853404" y="5206140"/>
            <a:ext cx="397068" cy="276999"/>
          </a:xfrm>
          <a:prstGeom prst="rect">
            <a:avLst/>
          </a:prstGeom>
          <a:noFill/>
        </p:spPr>
        <p:txBody>
          <a:bodyPr wrap="square" lIns="0" r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500">
                <a:solidFill>
                  <a:schemeClr val="tx1">
                    <a:lumMod val="75000"/>
                    <a:lumOff val="25000"/>
                  </a:schemeClr>
                </a:solidFill>
                <a:latin typeface="メイリオ" panose="020B0604030504040204" pitchFamily="50" charset="-128"/>
                <a:ea typeface="メイリオ" panose="020B0604030504040204" pitchFamily="50" charset="-128"/>
              </a:rPr>
              <a:t>2021</a:t>
            </a:r>
          </a:p>
          <a:p>
            <a:pPr algn="ctr"/>
            <a:r>
              <a:rPr kumimoji="1" lang="en-US" altLang="ja-JP" sz="700">
                <a:solidFill>
                  <a:schemeClr val="tx1">
                    <a:lumMod val="75000"/>
                    <a:lumOff val="25000"/>
                  </a:schemeClr>
                </a:solidFill>
                <a:latin typeface="メイリオ" panose="020B0604030504040204" pitchFamily="50" charset="-128"/>
                <a:ea typeface="メイリオ" panose="020B0604030504040204" pitchFamily="50" charset="-128"/>
              </a:rPr>
              <a:t>8</a:t>
            </a:r>
            <a:endParaRPr kumimoji="1" lang="ja-JP" altLang="en-US" sz="7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5" name="テキスト ボックス 84">
            <a:extLst>
              <a:ext uri="{FF2B5EF4-FFF2-40B4-BE49-F238E27FC236}">
                <a16:creationId xmlns:a16="http://schemas.microsoft.com/office/drawing/2014/main" id="{5F574B87-432A-2D0C-D106-AEF987DD73ED}"/>
              </a:ext>
            </a:extLst>
          </p:cNvPr>
          <p:cNvSpPr txBox="1"/>
          <p:nvPr/>
        </p:nvSpPr>
        <p:spPr>
          <a:xfrm>
            <a:off x="7043585" y="4722696"/>
            <a:ext cx="297330" cy="92333"/>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600">
                <a:solidFill>
                  <a:schemeClr val="tx1">
                    <a:lumMod val="75000"/>
                    <a:lumOff val="25000"/>
                  </a:schemeClr>
                </a:solidFill>
                <a:latin typeface="メイリオ" panose="020B0604030504040204" pitchFamily="50" charset="-128"/>
                <a:ea typeface="メイリオ" panose="020B0604030504040204" pitchFamily="50" charset="-128"/>
              </a:rPr>
              <a:t>2,000</a:t>
            </a:r>
            <a:r>
              <a:rPr kumimoji="1" lang="ja-JP" altLang="en-US" sz="400">
                <a:solidFill>
                  <a:schemeClr val="tx1">
                    <a:lumMod val="75000"/>
                    <a:lumOff val="25000"/>
                  </a:schemeClr>
                </a:solidFill>
                <a:latin typeface="メイリオ" panose="020B0604030504040204" pitchFamily="50" charset="-128"/>
                <a:ea typeface="メイリオ" panose="020B0604030504040204" pitchFamily="50" charset="-128"/>
              </a:rPr>
              <a:t>万</a:t>
            </a:r>
            <a:endParaRPr kumimoji="1" lang="en-US" altLang="ja-JP" sz="4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6" name="テキスト ボックス 85">
            <a:extLst>
              <a:ext uri="{FF2B5EF4-FFF2-40B4-BE49-F238E27FC236}">
                <a16:creationId xmlns:a16="http://schemas.microsoft.com/office/drawing/2014/main" id="{F0F6F97C-680D-ED9B-7710-7BC79EFE3611}"/>
              </a:ext>
            </a:extLst>
          </p:cNvPr>
          <p:cNvSpPr txBox="1"/>
          <p:nvPr/>
        </p:nvSpPr>
        <p:spPr>
          <a:xfrm>
            <a:off x="7043585" y="4334991"/>
            <a:ext cx="297330" cy="92333"/>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600">
                <a:solidFill>
                  <a:schemeClr val="tx1">
                    <a:lumMod val="75000"/>
                    <a:lumOff val="25000"/>
                  </a:schemeClr>
                </a:solidFill>
                <a:latin typeface="メイリオ" panose="020B0604030504040204" pitchFamily="50" charset="-128"/>
                <a:ea typeface="メイリオ" panose="020B0604030504040204" pitchFamily="50" charset="-128"/>
              </a:rPr>
              <a:t>4,000</a:t>
            </a:r>
            <a:r>
              <a:rPr kumimoji="1" lang="ja-JP" altLang="en-US" sz="400">
                <a:solidFill>
                  <a:schemeClr val="tx1">
                    <a:lumMod val="75000"/>
                    <a:lumOff val="25000"/>
                  </a:schemeClr>
                </a:solidFill>
                <a:latin typeface="メイリオ" panose="020B0604030504040204" pitchFamily="50" charset="-128"/>
                <a:ea typeface="メイリオ" panose="020B0604030504040204" pitchFamily="50" charset="-128"/>
              </a:rPr>
              <a:t>万</a:t>
            </a:r>
            <a:endParaRPr kumimoji="1" lang="en-US" altLang="ja-JP" sz="4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7" name="テキスト ボックス 86">
            <a:extLst>
              <a:ext uri="{FF2B5EF4-FFF2-40B4-BE49-F238E27FC236}">
                <a16:creationId xmlns:a16="http://schemas.microsoft.com/office/drawing/2014/main" id="{F311DF60-5D10-1389-DAB8-1C9F428DD72C}"/>
              </a:ext>
            </a:extLst>
          </p:cNvPr>
          <p:cNvSpPr txBox="1"/>
          <p:nvPr/>
        </p:nvSpPr>
        <p:spPr>
          <a:xfrm>
            <a:off x="7043585" y="3939970"/>
            <a:ext cx="297330" cy="92333"/>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600">
                <a:solidFill>
                  <a:schemeClr val="tx1">
                    <a:lumMod val="75000"/>
                    <a:lumOff val="25000"/>
                  </a:schemeClr>
                </a:solidFill>
                <a:latin typeface="メイリオ" panose="020B0604030504040204" pitchFamily="50" charset="-128"/>
                <a:ea typeface="メイリオ" panose="020B0604030504040204" pitchFamily="50" charset="-128"/>
              </a:rPr>
              <a:t>6,000</a:t>
            </a:r>
            <a:r>
              <a:rPr kumimoji="1" lang="ja-JP" altLang="en-US" sz="400">
                <a:solidFill>
                  <a:schemeClr val="tx1">
                    <a:lumMod val="75000"/>
                    <a:lumOff val="25000"/>
                  </a:schemeClr>
                </a:solidFill>
                <a:latin typeface="メイリオ" panose="020B0604030504040204" pitchFamily="50" charset="-128"/>
                <a:ea typeface="メイリオ" panose="020B0604030504040204" pitchFamily="50" charset="-128"/>
              </a:rPr>
              <a:t>万</a:t>
            </a:r>
            <a:endParaRPr kumimoji="1" lang="en-US" altLang="ja-JP" sz="4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8" name="テキスト ボックス 87">
            <a:extLst>
              <a:ext uri="{FF2B5EF4-FFF2-40B4-BE49-F238E27FC236}">
                <a16:creationId xmlns:a16="http://schemas.microsoft.com/office/drawing/2014/main" id="{4E3B0367-E766-C389-A8FF-2AE0CF78A9D3}"/>
              </a:ext>
            </a:extLst>
          </p:cNvPr>
          <p:cNvSpPr txBox="1"/>
          <p:nvPr/>
        </p:nvSpPr>
        <p:spPr>
          <a:xfrm>
            <a:off x="7043585" y="3552264"/>
            <a:ext cx="297330" cy="92333"/>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600">
                <a:solidFill>
                  <a:schemeClr val="tx1">
                    <a:lumMod val="75000"/>
                    <a:lumOff val="25000"/>
                  </a:schemeClr>
                </a:solidFill>
                <a:latin typeface="メイリオ" panose="020B0604030504040204" pitchFamily="50" charset="-128"/>
                <a:ea typeface="メイリオ" panose="020B0604030504040204" pitchFamily="50" charset="-128"/>
              </a:rPr>
              <a:t>8,000</a:t>
            </a:r>
            <a:r>
              <a:rPr kumimoji="1" lang="ja-JP" altLang="en-US" sz="400">
                <a:solidFill>
                  <a:schemeClr val="tx1">
                    <a:lumMod val="75000"/>
                    <a:lumOff val="25000"/>
                  </a:schemeClr>
                </a:solidFill>
                <a:latin typeface="メイリオ" panose="020B0604030504040204" pitchFamily="50" charset="-128"/>
                <a:ea typeface="メイリオ" panose="020B0604030504040204" pitchFamily="50" charset="-128"/>
              </a:rPr>
              <a:t>万</a:t>
            </a:r>
            <a:endParaRPr kumimoji="1" lang="en-US" altLang="ja-JP" sz="400">
              <a:solidFill>
                <a:schemeClr val="tx1">
                  <a:lumMod val="75000"/>
                  <a:lumOff val="25000"/>
                </a:schemeClr>
              </a:solidFill>
              <a:latin typeface="メイリオ" panose="020B0604030504040204" pitchFamily="50" charset="-128"/>
              <a:ea typeface="メイリオ" panose="020B0604030504040204" pitchFamily="50" charset="-128"/>
            </a:endParaRPr>
          </a:p>
        </p:txBody>
      </p:sp>
      <p:sp>
        <p:nvSpPr>
          <p:cNvPr id="89" name="円/楕円 5">
            <a:extLst>
              <a:ext uri="{FF2B5EF4-FFF2-40B4-BE49-F238E27FC236}">
                <a16:creationId xmlns:a16="http://schemas.microsoft.com/office/drawing/2014/main" id="{BDE0D18F-36FC-F285-5E30-3C99D7CD4790}"/>
              </a:ext>
            </a:extLst>
          </p:cNvPr>
          <p:cNvSpPr/>
          <p:nvPr/>
        </p:nvSpPr>
        <p:spPr>
          <a:xfrm>
            <a:off x="7494098" y="3358335"/>
            <a:ext cx="1159622" cy="1159622"/>
          </a:xfrm>
          <a:prstGeom prst="ellipse">
            <a:avLst/>
          </a:prstGeom>
          <a:solidFill>
            <a:srgbClr val="06C75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pPr algn="ctr"/>
            <a:endParaRPr kumimoji="1" lang="ja-JP" altLang="en-US">
              <a:latin typeface="メイリオ" panose="020B0604030504040204" pitchFamily="50" charset="-128"/>
              <a:ea typeface="メイリオ" panose="020B0604030504040204" pitchFamily="50" charset="-128"/>
            </a:endParaRPr>
          </a:p>
        </p:txBody>
      </p:sp>
      <p:sp>
        <p:nvSpPr>
          <p:cNvPr id="90" name="テキスト ボックス 89">
            <a:extLst>
              <a:ext uri="{FF2B5EF4-FFF2-40B4-BE49-F238E27FC236}">
                <a16:creationId xmlns:a16="http://schemas.microsoft.com/office/drawing/2014/main" id="{B0A4EE73-CE11-C354-A13B-0A8D77997077}"/>
              </a:ext>
            </a:extLst>
          </p:cNvPr>
          <p:cNvSpPr txBox="1"/>
          <p:nvPr/>
        </p:nvSpPr>
        <p:spPr>
          <a:xfrm>
            <a:off x="7548457" y="3753480"/>
            <a:ext cx="1050905" cy="369332"/>
          </a:xfrm>
          <a:prstGeom prst="rect">
            <a:avLst/>
          </a:prstGeom>
          <a:noFill/>
        </p:spPr>
        <p:txBody>
          <a:bodyPr wrap="square" lIns="0" tIns="0" rIns="0" bIns="0" rtlCol="0">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algn="ctr"/>
            <a:r>
              <a:rPr kumimoji="1" lang="en-US" altLang="ja-JP" sz="1200" b="1">
                <a:solidFill>
                  <a:schemeClr val="bg1"/>
                </a:solidFill>
                <a:latin typeface="メイリオ" panose="020B0604030504040204" pitchFamily="50" charset="-128"/>
                <a:ea typeface="メイリオ" panose="020B0604030504040204" pitchFamily="50" charset="-128"/>
              </a:rPr>
              <a:t>MAU</a:t>
            </a:r>
          </a:p>
          <a:p>
            <a:pPr algn="ctr"/>
            <a:r>
              <a:rPr kumimoji="1" lang="ja-JP" altLang="en-US" sz="1000" b="1">
                <a:solidFill>
                  <a:schemeClr val="bg1"/>
                </a:solidFill>
                <a:latin typeface="メイリオ" panose="020B0604030504040204" pitchFamily="50" charset="-128"/>
                <a:ea typeface="メイリオ" panose="020B0604030504040204" pitchFamily="50" charset="-128"/>
              </a:rPr>
              <a:t>約</a:t>
            </a:r>
            <a:r>
              <a:rPr kumimoji="1" lang="en-US" altLang="ja-JP" sz="1200" b="1">
                <a:solidFill>
                  <a:schemeClr val="bg1"/>
                </a:solidFill>
                <a:latin typeface="メイリオ" panose="020B0604030504040204" pitchFamily="50" charset="-128"/>
                <a:ea typeface="メイリオ" panose="020B0604030504040204" pitchFamily="50" charset="-128"/>
              </a:rPr>
              <a:t>7,700</a:t>
            </a:r>
            <a:r>
              <a:rPr kumimoji="1" lang="ja-JP" altLang="en-US" sz="1000" b="1">
                <a:solidFill>
                  <a:schemeClr val="bg1"/>
                </a:solidFill>
                <a:latin typeface="メイリオ" panose="020B0604030504040204" pitchFamily="50" charset="-128"/>
                <a:ea typeface="メイリオ" panose="020B0604030504040204" pitchFamily="50" charset="-128"/>
              </a:rPr>
              <a:t>万人</a:t>
            </a:r>
            <a:r>
              <a:rPr kumimoji="1" lang="en-US" altLang="ja-JP" sz="1000" baseline="30000">
                <a:solidFill>
                  <a:schemeClr val="bg1"/>
                </a:solidFill>
                <a:latin typeface="メイリオ" panose="020B0604030504040204" pitchFamily="50" charset="-128"/>
                <a:ea typeface="メイリオ" panose="020B0604030504040204" pitchFamily="50" charset="-128"/>
              </a:rPr>
              <a:t>※2</a:t>
            </a:r>
            <a:endParaRPr kumimoji="1" lang="en-US" altLang="ja-JP" sz="1200" baseline="30000">
              <a:solidFill>
                <a:schemeClr val="bg1"/>
              </a:solidFill>
              <a:latin typeface="メイリオ" panose="020B0604030504040204" pitchFamily="50" charset="-128"/>
              <a:ea typeface="メイリオ" panose="020B0604030504040204" pitchFamily="50" charset="-128"/>
            </a:endParaRPr>
          </a:p>
        </p:txBody>
      </p:sp>
      <p:sp>
        <p:nvSpPr>
          <p:cNvPr id="91" name="正方形/長方形 90">
            <a:extLst>
              <a:ext uri="{FF2B5EF4-FFF2-40B4-BE49-F238E27FC236}">
                <a16:creationId xmlns:a16="http://schemas.microsoft.com/office/drawing/2014/main" id="{1B146A04-985D-C38C-D3EC-FE657F4DDE84}"/>
              </a:ext>
            </a:extLst>
          </p:cNvPr>
          <p:cNvSpPr/>
          <p:nvPr/>
        </p:nvSpPr>
        <p:spPr>
          <a:xfrm>
            <a:off x="4693294" y="2595913"/>
            <a:ext cx="295209" cy="253916"/>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ja-JP" altLang="en-US" sz="1050" spc="-10" baseline="30000">
                <a:solidFill>
                  <a:srgbClr val="404040"/>
                </a:solidFill>
                <a:latin typeface="メイリオ" panose="020B0604030504040204" pitchFamily="50" charset="-128"/>
                <a:ea typeface="メイリオ" panose="020B0604030504040204" pitchFamily="50" charset="-128"/>
              </a:rPr>
              <a:t>*</a:t>
            </a:r>
            <a:r>
              <a:rPr lang="en-US" altLang="ja-JP" sz="1050" spc="-10" baseline="30000">
                <a:solidFill>
                  <a:srgbClr val="404040"/>
                </a:solidFill>
                <a:latin typeface="メイリオ" panose="020B0604030504040204" pitchFamily="50" charset="-128"/>
                <a:ea typeface="メイリオ" panose="020B0604030504040204" pitchFamily="50" charset="-128"/>
              </a:rPr>
              <a:t>1</a:t>
            </a:r>
            <a:endParaRPr lang="ja-JP" altLang="en-US" sz="1050">
              <a:solidFill>
                <a:srgbClr val="404040"/>
              </a:solidFill>
              <a:latin typeface="メイリオ" panose="020B0604030504040204" pitchFamily="50" charset="-128"/>
              <a:ea typeface="メイリオ" panose="020B0604030504040204" pitchFamily="50" charset="-128"/>
            </a:endParaRPr>
          </a:p>
        </p:txBody>
      </p:sp>
      <p:sp>
        <p:nvSpPr>
          <p:cNvPr id="5" name="テキスト プレースホルダー 2">
            <a:extLst>
              <a:ext uri="{FF2B5EF4-FFF2-40B4-BE49-F238E27FC236}">
                <a16:creationId xmlns:a16="http://schemas.microsoft.com/office/drawing/2014/main" id="{1A8A8950-817B-A5D4-CD3B-802DB357F8FF}"/>
              </a:ext>
            </a:extLst>
          </p:cNvPr>
          <p:cNvSpPr>
            <a:spLocks noGrp="1"/>
          </p:cNvSpPr>
          <p:nvPr>
            <p:ph type="body" sz="quarter" idx="10"/>
          </p:nvPr>
        </p:nvSpPr>
        <p:spPr>
          <a:xfrm>
            <a:off x="587374" y="1098189"/>
            <a:ext cx="11014607" cy="792088"/>
          </a:xfrm>
        </p:spPr>
        <p:txBody>
          <a:bodyPr/>
          <a:lstStyle/>
          <a:p>
            <a:r>
              <a:rPr lang="ja-JP" altLang="en-US" dirty="0">
                <a:latin typeface="メイリオ" panose="020B0604030504040204" pitchFamily="50" charset="-128"/>
                <a:ea typeface="メイリオ" panose="020B0604030504040204" pitchFamily="50" charset="-128"/>
              </a:rPr>
              <a:t>国内最大規模の利用ユーザー数を誇るスマートフォンニュースサービスの</a:t>
            </a:r>
            <a:r>
              <a:rPr lang="ja-JP" altLang="en-US" dirty="0"/>
              <a:t>ファーストビュー</a:t>
            </a:r>
            <a:r>
              <a:rPr lang="ja-JP" altLang="en-US" dirty="0">
                <a:latin typeface="メイリオ" panose="020B0604030504040204" pitchFamily="50" charset="-128"/>
                <a:ea typeface="メイリオ" panose="020B0604030504040204" pitchFamily="50" charset="-128"/>
              </a:rPr>
              <a:t>に動画</a:t>
            </a:r>
            <a:r>
              <a:rPr lang="en-US" altLang="ja-JP" dirty="0">
                <a:latin typeface="メイリオ" panose="020B0604030504040204" pitchFamily="50" charset="-128"/>
                <a:ea typeface="メイリオ" panose="020B0604030504040204" pitchFamily="50" charset="-128"/>
              </a:rPr>
              <a:t> or </a:t>
            </a:r>
            <a:r>
              <a:rPr lang="ja-JP" altLang="en-US" dirty="0">
                <a:latin typeface="メイリオ" panose="020B0604030504040204" pitchFamily="50" charset="-128"/>
                <a:ea typeface="メイリオ" panose="020B0604030504040204" pitchFamily="50" charset="-128"/>
              </a:rPr>
              <a:t>静止画で配信が可能なメニューです。プレミアムなポジション且つ自然な視聴を促すフォーマットで、高いブランドリフト効果が期待できます。</a:t>
            </a:r>
          </a:p>
        </p:txBody>
      </p:sp>
      <p:pic>
        <p:nvPicPr>
          <p:cNvPr id="4" name="図 3" descr="グラフィカル ユーザー インターフェイス, アプリケーション&#10;&#10;AI 生成コンテンツは間違っている可能性があります。">
            <a:extLst>
              <a:ext uri="{FF2B5EF4-FFF2-40B4-BE49-F238E27FC236}">
                <a16:creationId xmlns:a16="http://schemas.microsoft.com/office/drawing/2014/main" id="{D65097A3-726D-21BA-4694-FF0F323B1EA6}"/>
              </a:ext>
            </a:extLst>
          </p:cNvPr>
          <p:cNvPicPr>
            <a:picLocks noChangeAspect="1"/>
          </p:cNvPicPr>
          <p:nvPr/>
        </p:nvPicPr>
        <p:blipFill>
          <a:blip r:embed="rId4"/>
          <a:stretch>
            <a:fillRect/>
          </a:stretch>
        </p:blipFill>
        <p:spPr>
          <a:xfrm>
            <a:off x="590550" y="2095500"/>
            <a:ext cx="2362200" cy="3600450"/>
          </a:xfrm>
          <a:prstGeom prst="rect">
            <a:avLst/>
          </a:prstGeom>
        </p:spPr>
      </p:pic>
    </p:spTree>
    <p:extLst>
      <p:ext uri="{BB962C8B-B14F-4D97-AF65-F5344CB8AC3E}">
        <p14:creationId xmlns:p14="http://schemas.microsoft.com/office/powerpoint/2010/main" val="1750606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0D7219-B597-39B6-87D4-C1991D981F6F}"/>
            </a:ext>
          </a:extLst>
        </p:cNvPr>
        <p:cNvGrpSpPr/>
        <p:nvPr/>
      </p:nvGrpSpPr>
      <p:grpSpPr>
        <a:xfrm>
          <a:off x="0" y="0"/>
          <a:ext cx="0" cy="0"/>
          <a:chOff x="0" y="0"/>
          <a:chExt cx="0" cy="0"/>
        </a:xfrm>
      </p:grpSpPr>
      <p:sp>
        <p:nvSpPr>
          <p:cNvPr id="18" name="角丸四角形 2">
            <a:extLst>
              <a:ext uri="{FF2B5EF4-FFF2-40B4-BE49-F238E27FC236}">
                <a16:creationId xmlns:a16="http://schemas.microsoft.com/office/drawing/2014/main" id="{217EB92C-D276-15F7-C6E2-911ED4CBBF72}"/>
              </a:ext>
            </a:extLst>
          </p:cNvPr>
          <p:cNvSpPr/>
          <p:nvPr/>
        </p:nvSpPr>
        <p:spPr>
          <a:xfrm>
            <a:off x="6351200" y="2318397"/>
            <a:ext cx="5401693" cy="614362"/>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lvl="0" algn="ctr">
              <a:lnSpc>
                <a:spcPct val="120000"/>
              </a:lnSpc>
              <a:defRPr/>
            </a:pPr>
            <a:r>
              <a:rPr lang="en-US" altLang="ja-JP" b="1" spc="200" err="1">
                <a:solidFill>
                  <a:srgbClr val="FFFFFF"/>
                </a:solidFill>
                <a:latin typeface="メイリオ" panose="020B0604030504040204" pitchFamily="50" charset="-128"/>
                <a:ea typeface="メイリオ" panose="020B0604030504040204" pitchFamily="50" charset="-128"/>
              </a:rPr>
              <a:t>vimps</a:t>
            </a:r>
            <a:r>
              <a:rPr lang="ja-JP" altLang="en-US" b="1" spc="200">
                <a:solidFill>
                  <a:srgbClr val="FFFFFF"/>
                </a:solidFill>
                <a:latin typeface="メイリオ" panose="020B0604030504040204" pitchFamily="50" charset="-128"/>
                <a:ea typeface="メイリオ" panose="020B0604030504040204" pitchFamily="50" charset="-128"/>
              </a:rPr>
              <a:t>購入型</a:t>
            </a:r>
            <a:endParaRPr lang="en-US" altLang="ja-JP" b="1" spc="200">
              <a:solidFill>
                <a:srgbClr val="FFFFFF"/>
              </a:solidFill>
              <a:latin typeface="メイリオ" panose="020B0604030504040204" pitchFamily="50" charset="-128"/>
              <a:ea typeface="メイリオ" panose="020B0604030504040204" pitchFamily="50" charset="-128"/>
            </a:endParaRPr>
          </a:p>
        </p:txBody>
      </p:sp>
      <p:sp>
        <p:nvSpPr>
          <p:cNvPr id="16" name="角丸四角形 2">
            <a:extLst>
              <a:ext uri="{FF2B5EF4-FFF2-40B4-BE49-F238E27FC236}">
                <a16:creationId xmlns:a16="http://schemas.microsoft.com/office/drawing/2014/main" id="{315D9B0A-D409-FF07-7175-3B45004634C0}"/>
              </a:ext>
            </a:extLst>
          </p:cNvPr>
          <p:cNvSpPr/>
          <p:nvPr/>
        </p:nvSpPr>
        <p:spPr>
          <a:xfrm>
            <a:off x="587374" y="2318397"/>
            <a:ext cx="5401693" cy="614362"/>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lvl="0" algn="ctr">
              <a:lnSpc>
                <a:spcPct val="120000"/>
              </a:lnSpc>
              <a:defRPr/>
            </a:pPr>
            <a:r>
              <a:rPr lang="en-US" altLang="ja-JP" b="1" spc="200" dirty="0">
                <a:solidFill>
                  <a:srgbClr val="FFFFFF"/>
                </a:solidFill>
                <a:latin typeface="メイリオ" panose="020B0604030504040204" pitchFamily="50" charset="-128"/>
                <a:ea typeface="メイリオ" panose="020B0604030504040204" pitchFamily="50" charset="-128"/>
              </a:rPr>
              <a:t>1Day</a:t>
            </a:r>
            <a:r>
              <a:rPr lang="ja-JP" altLang="en-US" b="1" spc="200" dirty="0">
                <a:solidFill>
                  <a:srgbClr val="FFFFFF"/>
                </a:solidFill>
                <a:latin typeface="メイリオ" panose="020B0604030504040204" pitchFamily="50" charset="-128"/>
                <a:ea typeface="メイリオ" panose="020B0604030504040204" pitchFamily="50" charset="-128"/>
              </a:rPr>
              <a:t>リーチ</a:t>
            </a:r>
          </a:p>
        </p:txBody>
      </p:sp>
      <p:sp>
        <p:nvSpPr>
          <p:cNvPr id="2" name="タイトル 1">
            <a:extLst>
              <a:ext uri="{FF2B5EF4-FFF2-40B4-BE49-F238E27FC236}">
                <a16:creationId xmlns:a16="http://schemas.microsoft.com/office/drawing/2014/main" id="{9D200B0B-7D63-19A5-DBB6-39B7E4A4B485}"/>
              </a:ext>
            </a:extLst>
          </p:cNvPr>
          <p:cNvSpPr>
            <a:spLocks noGrp="1"/>
          </p:cNvSpPr>
          <p:nvPr>
            <p:ph type="ctrTitle"/>
          </p:nvPr>
        </p:nvSpPr>
        <p:spPr/>
        <p:txBody>
          <a:bodyPr/>
          <a:lstStyle/>
          <a:p>
            <a:r>
              <a:rPr lang="en-US" altLang="ja-JP" dirty="0">
                <a:latin typeface="メイリオ"/>
                <a:ea typeface="メイリオ"/>
              </a:rPr>
              <a:t>LINE NEWS</a:t>
            </a:r>
            <a:r>
              <a:rPr lang="ja-JP" altLang="en-US" dirty="0">
                <a:latin typeface="メイリオ"/>
                <a:ea typeface="メイリオ"/>
              </a:rPr>
              <a:t> </a:t>
            </a:r>
            <a:r>
              <a:rPr lang="en-US" altLang="ja-JP" dirty="0">
                <a:latin typeface="メイリオ"/>
                <a:ea typeface="メイリオ"/>
              </a:rPr>
              <a:t>Top Ad</a:t>
            </a:r>
            <a:r>
              <a:rPr lang="ja-JP" altLang="en-US" dirty="0">
                <a:latin typeface="メイリオ"/>
                <a:ea typeface="メイリオ"/>
              </a:rPr>
              <a:t>　商品ラインアップ</a:t>
            </a:r>
            <a:endParaRPr kumimoji="1" lang="ja-JP" altLang="en-US" dirty="0"/>
          </a:p>
        </p:txBody>
      </p:sp>
      <p:sp>
        <p:nvSpPr>
          <p:cNvPr id="3" name="テキスト プレースホルダー 2">
            <a:extLst>
              <a:ext uri="{FF2B5EF4-FFF2-40B4-BE49-F238E27FC236}">
                <a16:creationId xmlns:a16="http://schemas.microsoft.com/office/drawing/2014/main" id="{CDFC1A7D-D2A9-D8AF-9047-674C7900989E}"/>
              </a:ext>
            </a:extLst>
          </p:cNvPr>
          <p:cNvSpPr>
            <a:spLocks noGrp="1"/>
          </p:cNvSpPr>
          <p:nvPr>
            <p:ph type="body" sz="quarter" idx="10"/>
          </p:nvPr>
        </p:nvSpPr>
        <p:spPr>
          <a:xfrm>
            <a:off x="587374" y="1098189"/>
            <a:ext cx="11014607" cy="792088"/>
          </a:xfrm>
        </p:spPr>
        <p:txBody>
          <a:bodyPr lIns="0" tIns="0" rIns="0" bIns="0" anchor="t"/>
          <a:lstStyle/>
          <a:p>
            <a:r>
              <a:rPr lang="en-US" altLang="ja-JP" dirty="0">
                <a:latin typeface="メイリオ"/>
                <a:ea typeface="メイリオ"/>
              </a:rPr>
              <a:t>LINE</a:t>
            </a:r>
            <a:r>
              <a:rPr lang="ja-JP" altLang="en-US" dirty="0">
                <a:latin typeface="メイリオ"/>
                <a:ea typeface="メイリオ"/>
              </a:rPr>
              <a:t> </a:t>
            </a:r>
            <a:r>
              <a:rPr lang="en-US" altLang="ja-JP" dirty="0">
                <a:latin typeface="メイリオ"/>
                <a:ea typeface="メイリオ"/>
              </a:rPr>
              <a:t>NEWS Top Ad</a:t>
            </a:r>
            <a:r>
              <a:rPr lang="ja-JP" altLang="en-US" dirty="0">
                <a:latin typeface="メイリオ"/>
                <a:ea typeface="メイリオ"/>
              </a:rPr>
              <a:t>は、国内最大規模のユーザー数を誇る</a:t>
            </a:r>
            <a:r>
              <a:rPr lang="en-US" altLang="ja-JP" dirty="0">
                <a:latin typeface="メイリオ"/>
                <a:ea typeface="メイリオ"/>
              </a:rPr>
              <a:t>LINE NEWS</a:t>
            </a:r>
            <a:r>
              <a:rPr lang="ja-JP" altLang="en-US" dirty="0">
                <a:latin typeface="メイリオ"/>
                <a:ea typeface="メイリオ"/>
              </a:rPr>
              <a:t>の</a:t>
            </a:r>
            <a:r>
              <a:rPr lang="ja-JP" altLang="en-US" dirty="0"/>
              <a:t>ファーストビュー</a:t>
            </a:r>
            <a:r>
              <a:rPr lang="ja-JP" altLang="en-US" dirty="0">
                <a:latin typeface="メイリオ"/>
                <a:ea typeface="メイリオ"/>
              </a:rPr>
              <a:t>に掲載される広告サービスです。</a:t>
            </a:r>
            <a:endParaRPr lang="en-US" altLang="ja-JP" dirty="0">
              <a:latin typeface="メイリオ"/>
              <a:ea typeface="メイリオ"/>
            </a:endParaRPr>
          </a:p>
          <a:p>
            <a:r>
              <a:rPr lang="ja-JP" altLang="en-US" dirty="0">
                <a:latin typeface="メイリオ"/>
                <a:ea typeface="メイリオ"/>
              </a:rPr>
              <a:t>短期で大量リーチを安価に獲得できる</a:t>
            </a:r>
            <a:r>
              <a:rPr lang="en-US" dirty="0">
                <a:latin typeface="Meiryo"/>
                <a:ea typeface="Meiryo"/>
              </a:rPr>
              <a:t>LINE</a:t>
            </a:r>
            <a:r>
              <a:rPr lang="ja-JP" dirty="0">
                <a:latin typeface="Meiryo"/>
                <a:ea typeface="Meiryo"/>
              </a:rPr>
              <a:t> </a:t>
            </a:r>
            <a:r>
              <a:rPr lang="en-US" dirty="0">
                <a:latin typeface="Meiryo"/>
                <a:ea typeface="Meiryo"/>
              </a:rPr>
              <a:t>NEWS Top Ad</a:t>
            </a:r>
            <a:r>
              <a:rPr lang="ja-JP" altLang="en-US" dirty="0">
                <a:latin typeface="メイリオ"/>
                <a:ea typeface="メイリオ"/>
              </a:rPr>
              <a:t> </a:t>
            </a:r>
            <a:r>
              <a:rPr lang="en-US" altLang="ja-JP" dirty="0">
                <a:latin typeface="メイリオ"/>
                <a:ea typeface="メイリオ"/>
              </a:rPr>
              <a:t>1Day</a:t>
            </a:r>
            <a:r>
              <a:rPr lang="ja-JP" altLang="en-US" dirty="0">
                <a:latin typeface="メイリオ"/>
                <a:ea typeface="メイリオ"/>
              </a:rPr>
              <a:t>に加えて、</a:t>
            </a:r>
            <a:endParaRPr lang="en-US" altLang="ja-JP" dirty="0">
              <a:latin typeface="メイリオ"/>
              <a:ea typeface="メイリオ"/>
            </a:endParaRPr>
          </a:p>
          <a:p>
            <a:r>
              <a:rPr lang="ja-JP" altLang="en-US" dirty="0">
                <a:latin typeface="メイリオ"/>
                <a:ea typeface="メイリオ"/>
              </a:rPr>
              <a:t>柔軟なプランニングが可能な</a:t>
            </a:r>
            <a:r>
              <a:rPr lang="en-US" dirty="0">
                <a:latin typeface="Meiryo"/>
                <a:ea typeface="Meiryo"/>
              </a:rPr>
              <a:t>LINE</a:t>
            </a:r>
            <a:r>
              <a:rPr lang="ja-JP" dirty="0">
                <a:latin typeface="Meiryo"/>
                <a:ea typeface="Meiryo"/>
              </a:rPr>
              <a:t> </a:t>
            </a:r>
            <a:r>
              <a:rPr lang="en-US" dirty="0">
                <a:latin typeface="Meiryo"/>
                <a:ea typeface="Meiryo"/>
              </a:rPr>
              <a:t>NEWS Top Ad</a:t>
            </a:r>
            <a:r>
              <a:rPr lang="ja-JP" altLang="en-US" dirty="0">
                <a:latin typeface="メイリオ"/>
                <a:ea typeface="メイリオ"/>
              </a:rPr>
              <a:t> （</a:t>
            </a:r>
            <a:r>
              <a:rPr lang="en-US" altLang="ja-JP" dirty="0" err="1">
                <a:latin typeface="メイリオ"/>
                <a:ea typeface="メイリオ"/>
              </a:rPr>
              <a:t>vimps</a:t>
            </a:r>
            <a:r>
              <a:rPr lang="ja-JP" altLang="en-US" dirty="0">
                <a:latin typeface="メイリオ"/>
                <a:ea typeface="メイリオ"/>
              </a:rPr>
              <a:t>購入型）をリリースします。</a:t>
            </a:r>
            <a:endParaRPr lang="en-US" altLang="ja-JP" dirty="0">
              <a:latin typeface="メイリオ"/>
              <a:ea typeface="メイリオ"/>
            </a:endParaRPr>
          </a:p>
        </p:txBody>
      </p:sp>
      <p:sp>
        <p:nvSpPr>
          <p:cNvPr id="21" name="テキスト ボックス 20">
            <a:extLst>
              <a:ext uri="{FF2B5EF4-FFF2-40B4-BE49-F238E27FC236}">
                <a16:creationId xmlns:a16="http://schemas.microsoft.com/office/drawing/2014/main" id="{C41FDD13-E8AD-5CDE-5F5E-F9D18B1021C5}"/>
              </a:ext>
            </a:extLst>
          </p:cNvPr>
          <p:cNvSpPr txBox="1"/>
          <p:nvPr/>
        </p:nvSpPr>
        <p:spPr>
          <a:xfrm>
            <a:off x="3164275" y="3888029"/>
            <a:ext cx="3000723" cy="1569660"/>
          </a:xfrm>
          <a:prstGeom prst="rect">
            <a:avLst/>
          </a:prstGeom>
          <a:noFill/>
        </p:spPr>
        <p:txBody>
          <a:bodyPr wrap="square" lIns="91440" tIns="45720" rIns="91440" bIns="45720" rtlCol="0" anchor="t">
            <a:spAutoFit/>
          </a:bodyPr>
          <a:lstStyle/>
          <a:p>
            <a:r>
              <a:rPr lang="en-US" altLang="ja-JP" sz="1600" b="1">
                <a:latin typeface="メイリオ"/>
                <a:ea typeface="メイリオ"/>
              </a:rPr>
              <a:t>1</a:t>
            </a:r>
            <a:r>
              <a:rPr lang="ja-JP" altLang="en-US" sz="1600" b="1">
                <a:latin typeface="メイリオ"/>
                <a:ea typeface="メイリオ"/>
              </a:rPr>
              <a:t>日でリーチ最大化</a:t>
            </a:r>
            <a:endParaRPr kumimoji="1" lang="en-US" altLang="ja-JP" sz="1600" b="1">
              <a:latin typeface="メイリオ" panose="020B0604030504040204" pitchFamily="50" charset="-128"/>
              <a:ea typeface="メイリオ" panose="020B0604030504040204" pitchFamily="50" charset="-128"/>
            </a:endParaRPr>
          </a:p>
          <a:p>
            <a:endParaRPr kumimoji="1" lang="en-US" altLang="ja-JP" sz="1600" b="1">
              <a:latin typeface="メイリオ" panose="020B0604030504040204" pitchFamily="50" charset="-128"/>
              <a:ea typeface="メイリオ" panose="020B0604030504040204" pitchFamily="50" charset="-128"/>
            </a:endParaRPr>
          </a:p>
          <a:p>
            <a:r>
              <a:rPr kumimoji="1" lang="ja-JP" altLang="en-US" sz="1600" b="1">
                <a:latin typeface="メイリオ" panose="020B0604030504040204" pitchFamily="50" charset="-128"/>
                <a:ea typeface="メイリオ" panose="020B0604030504040204" pitchFamily="50" charset="-128"/>
              </a:rPr>
              <a:t>抜群のリーチ単価</a:t>
            </a:r>
            <a:endParaRPr kumimoji="1" lang="en-US" altLang="ja-JP" sz="1600" b="1">
              <a:latin typeface="メイリオ" panose="020B0604030504040204" pitchFamily="50" charset="-128"/>
              <a:ea typeface="メイリオ" panose="020B0604030504040204" pitchFamily="50" charset="-128"/>
            </a:endParaRPr>
          </a:p>
          <a:p>
            <a:endParaRPr lang="en-US" altLang="ja-JP" sz="1600" b="1">
              <a:latin typeface="メイリオ" panose="020B0604030504040204" pitchFamily="50" charset="-128"/>
              <a:ea typeface="メイリオ" panose="020B0604030504040204" pitchFamily="50" charset="-128"/>
            </a:endParaRPr>
          </a:p>
          <a:p>
            <a:r>
              <a:rPr lang="ja-JP" altLang="en-US" sz="1600" b="1">
                <a:latin typeface="メイリオ" panose="020B0604030504040204" pitchFamily="50" charset="-128"/>
                <a:ea typeface="メイリオ" panose="020B0604030504040204" pitchFamily="50" charset="-128"/>
              </a:rPr>
              <a:t>開始</a:t>
            </a:r>
            <a:r>
              <a:rPr lang="en-US" altLang="ja-JP" sz="1600" b="1">
                <a:latin typeface="メイリオ" panose="020B0604030504040204" pitchFamily="50" charset="-128"/>
                <a:ea typeface="メイリオ" panose="020B0604030504040204" pitchFamily="50" charset="-128"/>
              </a:rPr>
              <a:t>/</a:t>
            </a:r>
            <a:r>
              <a:rPr lang="ja-JP" altLang="en-US" sz="1600" b="1">
                <a:latin typeface="メイリオ" panose="020B0604030504040204" pitchFamily="50" charset="-128"/>
                <a:ea typeface="メイリオ" panose="020B0604030504040204" pitchFamily="50" charset="-128"/>
              </a:rPr>
              <a:t>終了</a:t>
            </a:r>
            <a:r>
              <a:rPr kumimoji="1" lang="ja-JP" altLang="en-US" sz="1600" b="1">
                <a:latin typeface="メイリオ" panose="020B0604030504040204" pitchFamily="50" charset="-128"/>
                <a:ea typeface="メイリオ" panose="020B0604030504040204" pitchFamily="50" charset="-128"/>
              </a:rPr>
              <a:t>時間指定</a:t>
            </a:r>
            <a:br>
              <a:rPr kumimoji="1" lang="en-US" altLang="ja-JP" sz="1600" b="1">
                <a:latin typeface="メイリオ" panose="020B0604030504040204" pitchFamily="50" charset="-128"/>
                <a:ea typeface="メイリオ" panose="020B0604030504040204" pitchFamily="50" charset="-128"/>
              </a:rPr>
            </a:br>
            <a:r>
              <a:rPr kumimoji="1" lang="ja-JP" altLang="en-US" sz="1600" b="1">
                <a:latin typeface="メイリオ" panose="020B0604030504040204" pitchFamily="50" charset="-128"/>
                <a:ea typeface="メイリオ" panose="020B0604030504040204" pitchFamily="50" charset="-128"/>
              </a:rPr>
              <a:t>（任意）</a:t>
            </a:r>
          </a:p>
        </p:txBody>
      </p:sp>
      <p:sp>
        <p:nvSpPr>
          <p:cNvPr id="22" name="テキスト ボックス 21">
            <a:extLst>
              <a:ext uri="{FF2B5EF4-FFF2-40B4-BE49-F238E27FC236}">
                <a16:creationId xmlns:a16="http://schemas.microsoft.com/office/drawing/2014/main" id="{9054738E-22C1-5C09-92E4-6BD42FFE3BFD}"/>
              </a:ext>
            </a:extLst>
          </p:cNvPr>
          <p:cNvSpPr txBox="1"/>
          <p:nvPr/>
        </p:nvSpPr>
        <p:spPr>
          <a:xfrm>
            <a:off x="8907850" y="3886350"/>
            <a:ext cx="2757677" cy="1354217"/>
          </a:xfrm>
          <a:prstGeom prst="rect">
            <a:avLst/>
          </a:prstGeom>
          <a:noFill/>
        </p:spPr>
        <p:txBody>
          <a:bodyPr wrap="square" lIns="91440" tIns="45720" rIns="91440" bIns="45720" rtlCol="0" anchor="t">
            <a:spAutoFit/>
          </a:bodyPr>
          <a:lstStyle/>
          <a:p>
            <a:r>
              <a:rPr lang="ja-JP" altLang="en-US" sz="1600" b="1">
                <a:latin typeface="メイリオ"/>
                <a:ea typeface="メイリオ"/>
              </a:rPr>
              <a:t>多彩</a:t>
            </a:r>
            <a:r>
              <a:rPr kumimoji="1" lang="ja-JP" altLang="en-US" sz="1600" b="1">
                <a:latin typeface="メイリオ"/>
                <a:ea typeface="メイリオ"/>
              </a:rPr>
              <a:t>なターゲティング</a:t>
            </a:r>
            <a:endParaRPr kumimoji="1" lang="en-US" altLang="ja-JP" sz="1600" b="1">
              <a:latin typeface="メイリオ"/>
              <a:ea typeface="メイリオ"/>
            </a:endParaRPr>
          </a:p>
          <a:p>
            <a:endParaRPr lang="en-US" altLang="ja-JP" sz="1600" b="1">
              <a:latin typeface="メイリオ" panose="020B0604030504040204" pitchFamily="50" charset="-128"/>
              <a:ea typeface="メイリオ" panose="020B0604030504040204" pitchFamily="50" charset="-128"/>
            </a:endParaRPr>
          </a:p>
          <a:p>
            <a:r>
              <a:rPr lang="ja-JP" altLang="en-US" sz="1600" b="1">
                <a:latin typeface="メイリオ" panose="020B0604030504040204" pitchFamily="50" charset="-128"/>
                <a:ea typeface="メイリオ" panose="020B0604030504040204" pitchFamily="50" charset="-128"/>
              </a:rPr>
              <a:t>柔軟な配信期間設定</a:t>
            </a:r>
            <a:endParaRPr kumimoji="1" lang="ja-JP" altLang="en-US" sz="1600" b="1">
              <a:latin typeface="メイリオ" panose="020B0604030504040204" pitchFamily="50" charset="-128"/>
              <a:ea typeface="メイリオ" panose="020B0604030504040204" pitchFamily="50" charset="-128"/>
            </a:endParaRPr>
          </a:p>
          <a:p>
            <a:endParaRPr kumimoji="1" lang="en-US" altLang="ja-JP" sz="1600" b="1">
              <a:latin typeface="メイリオ" panose="020B0604030504040204" pitchFamily="50" charset="-128"/>
              <a:ea typeface="メイリオ" panose="020B0604030504040204" pitchFamily="50" charset="-128"/>
            </a:endParaRPr>
          </a:p>
          <a:p>
            <a:r>
              <a:rPr kumimoji="1" lang="ja-JP" altLang="en-US" sz="1600" b="1">
                <a:latin typeface="メイリオ" panose="020B0604030504040204" pitchFamily="50" charset="-128"/>
                <a:ea typeface="メイリオ" panose="020B0604030504040204" pitchFamily="50" charset="-128"/>
              </a:rPr>
              <a:t>少額予算から配信可能</a:t>
            </a:r>
          </a:p>
        </p:txBody>
      </p:sp>
      <p:pic>
        <p:nvPicPr>
          <p:cNvPr id="25" name="図 24">
            <a:extLst>
              <a:ext uri="{FF2B5EF4-FFF2-40B4-BE49-F238E27FC236}">
                <a16:creationId xmlns:a16="http://schemas.microsoft.com/office/drawing/2014/main" id="{3CC21076-246E-0368-4709-2E21F986F152}"/>
              </a:ext>
            </a:extLst>
          </p:cNvPr>
          <p:cNvPicPr>
            <a:picLocks noChangeAspect="1"/>
          </p:cNvPicPr>
          <p:nvPr/>
        </p:nvPicPr>
        <p:blipFill>
          <a:blip r:embed="rId3"/>
          <a:stretch>
            <a:fillRect/>
          </a:stretch>
        </p:blipFill>
        <p:spPr>
          <a:xfrm>
            <a:off x="8507229" y="3852392"/>
            <a:ext cx="378288" cy="378288"/>
          </a:xfrm>
          <a:prstGeom prst="rect">
            <a:avLst/>
          </a:prstGeom>
        </p:spPr>
      </p:pic>
      <p:pic>
        <p:nvPicPr>
          <p:cNvPr id="26" name="図 25">
            <a:extLst>
              <a:ext uri="{FF2B5EF4-FFF2-40B4-BE49-F238E27FC236}">
                <a16:creationId xmlns:a16="http://schemas.microsoft.com/office/drawing/2014/main" id="{784E1E47-8305-B425-C799-E2BE7C617292}"/>
              </a:ext>
            </a:extLst>
          </p:cNvPr>
          <p:cNvPicPr>
            <a:picLocks noChangeAspect="1"/>
          </p:cNvPicPr>
          <p:nvPr/>
        </p:nvPicPr>
        <p:blipFill>
          <a:blip r:embed="rId3"/>
          <a:stretch>
            <a:fillRect/>
          </a:stretch>
        </p:blipFill>
        <p:spPr>
          <a:xfrm>
            <a:off x="8507229" y="4374314"/>
            <a:ext cx="378288" cy="378288"/>
          </a:xfrm>
          <a:prstGeom prst="rect">
            <a:avLst/>
          </a:prstGeom>
        </p:spPr>
      </p:pic>
      <p:pic>
        <p:nvPicPr>
          <p:cNvPr id="27" name="図 26">
            <a:extLst>
              <a:ext uri="{FF2B5EF4-FFF2-40B4-BE49-F238E27FC236}">
                <a16:creationId xmlns:a16="http://schemas.microsoft.com/office/drawing/2014/main" id="{AF44182E-28AF-6164-38ED-15EF1C1DCD0D}"/>
              </a:ext>
            </a:extLst>
          </p:cNvPr>
          <p:cNvPicPr>
            <a:picLocks noChangeAspect="1"/>
          </p:cNvPicPr>
          <p:nvPr/>
        </p:nvPicPr>
        <p:blipFill>
          <a:blip r:embed="rId3"/>
          <a:stretch>
            <a:fillRect/>
          </a:stretch>
        </p:blipFill>
        <p:spPr>
          <a:xfrm>
            <a:off x="8507229" y="4880564"/>
            <a:ext cx="378288" cy="378288"/>
          </a:xfrm>
          <a:prstGeom prst="rect">
            <a:avLst/>
          </a:prstGeom>
        </p:spPr>
      </p:pic>
      <p:grpSp>
        <p:nvGrpSpPr>
          <p:cNvPr id="14" name="グループ化 13">
            <a:extLst>
              <a:ext uri="{FF2B5EF4-FFF2-40B4-BE49-F238E27FC236}">
                <a16:creationId xmlns:a16="http://schemas.microsoft.com/office/drawing/2014/main" id="{397F1882-227B-1DAF-D611-2007EE3F6DE7}"/>
              </a:ext>
            </a:extLst>
          </p:cNvPr>
          <p:cNvGrpSpPr/>
          <p:nvPr/>
        </p:nvGrpSpPr>
        <p:grpSpPr>
          <a:xfrm rot="622316">
            <a:off x="9733207" y="1818793"/>
            <a:ext cx="2322938" cy="839497"/>
            <a:chOff x="9616770" y="2942964"/>
            <a:chExt cx="2401068" cy="455430"/>
          </a:xfrm>
          <a:solidFill>
            <a:schemeClr val="accent3"/>
          </a:solidFill>
          <a:effectLst/>
        </p:grpSpPr>
        <p:sp>
          <p:nvSpPr>
            <p:cNvPr id="17" name="角丸四角形 46">
              <a:extLst>
                <a:ext uri="{FF2B5EF4-FFF2-40B4-BE49-F238E27FC236}">
                  <a16:creationId xmlns:a16="http://schemas.microsoft.com/office/drawing/2014/main" id="{05B66128-A18F-1A15-F228-10D2AF20BE0F}"/>
                </a:ext>
              </a:extLst>
            </p:cNvPr>
            <p:cNvSpPr/>
            <p:nvPr/>
          </p:nvSpPr>
          <p:spPr>
            <a:xfrm rot="21422759">
              <a:off x="9616770" y="2942964"/>
              <a:ext cx="2401068" cy="363636"/>
            </a:xfrm>
            <a:prstGeom prst="roundRect">
              <a:avLst>
                <a:gd name="adj" fmla="val 50000"/>
              </a:avLst>
            </a:prstGeom>
            <a:grpFill/>
            <a:ln w="22225">
              <a:solidFill>
                <a:schemeClr val="accent3"/>
              </a:solidFill>
            </a:ln>
            <a:effectLst/>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noAutofit/>
            </a:bodyPr>
            <a:lstStyle/>
            <a:p>
              <a:pPr algn="ctr">
                <a:buClr>
                  <a:srgbClr val="000000"/>
                </a:buClr>
                <a:defRPr/>
              </a:pPr>
              <a:r>
                <a:rPr lang="en-US" altLang="ja-JP" sz="1600" b="1" kern="0">
                  <a:solidFill>
                    <a:schemeClr val="bg1"/>
                  </a:solidFill>
                  <a:latin typeface="メイリオ" panose="020B0604030504040204" pitchFamily="50" charset="-128"/>
                  <a:ea typeface="メイリオ" panose="020B0604030504040204" pitchFamily="50" charset="-128"/>
                  <a:cs typeface="Arial"/>
                  <a:sym typeface="Arial"/>
                </a:rPr>
                <a:t>Coming soon</a:t>
              </a:r>
            </a:p>
            <a:p>
              <a:pPr algn="ctr">
                <a:buClr>
                  <a:srgbClr val="000000"/>
                </a:buClr>
                <a:defRPr/>
              </a:pPr>
              <a:r>
                <a:rPr lang="ja-JP" altLang="en-US" sz="800" b="1" kern="0">
                  <a:solidFill>
                    <a:schemeClr val="bg1"/>
                  </a:solidFill>
                  <a:latin typeface="メイリオ" panose="020B0604030504040204" pitchFamily="50" charset="-128"/>
                  <a:ea typeface="メイリオ" panose="020B0604030504040204" pitchFamily="50" charset="-128"/>
                  <a:cs typeface="Arial"/>
                  <a:sym typeface="Arial"/>
                </a:rPr>
                <a:t>　</a:t>
              </a:r>
              <a:br>
                <a:rPr lang="en-US" altLang="ja-JP" sz="1600" b="1" kern="0">
                  <a:solidFill>
                    <a:schemeClr val="bg1"/>
                  </a:solidFill>
                  <a:latin typeface="メイリオ" panose="020B0604030504040204" pitchFamily="50" charset="-128"/>
                  <a:ea typeface="メイリオ" panose="020B0604030504040204" pitchFamily="50" charset="-128"/>
                  <a:cs typeface="Arial"/>
                  <a:sym typeface="Arial"/>
                </a:rPr>
              </a:br>
              <a:r>
                <a:rPr lang="ja-JP" altLang="en-US" sz="1050" b="1" kern="0">
                  <a:solidFill>
                    <a:schemeClr val="bg1"/>
                  </a:solidFill>
                  <a:latin typeface="メイリオ" panose="020B0604030504040204" pitchFamily="50" charset="-128"/>
                  <a:ea typeface="メイリオ" panose="020B0604030504040204" pitchFamily="50" charset="-128"/>
                  <a:cs typeface="Arial"/>
                  <a:sym typeface="Arial"/>
                </a:rPr>
                <a:t>（</a:t>
              </a:r>
              <a:r>
                <a:rPr lang="en-US" altLang="ja-JP" sz="1050" b="1" kern="0">
                  <a:solidFill>
                    <a:schemeClr val="bg1"/>
                  </a:solidFill>
                  <a:latin typeface="メイリオ" panose="020B0604030504040204" pitchFamily="50" charset="-128"/>
                  <a:ea typeface="メイリオ" panose="020B0604030504040204" pitchFamily="50" charset="-128"/>
                  <a:cs typeface="Arial"/>
                  <a:sym typeface="Arial"/>
                </a:rPr>
                <a:t>2026</a:t>
              </a:r>
              <a:r>
                <a:rPr lang="ja-JP" altLang="en-US" sz="1050" b="1" kern="0">
                  <a:solidFill>
                    <a:schemeClr val="bg1"/>
                  </a:solidFill>
                  <a:latin typeface="メイリオ" panose="020B0604030504040204" pitchFamily="50" charset="-128"/>
                  <a:ea typeface="メイリオ" panose="020B0604030504040204" pitchFamily="50" charset="-128"/>
                  <a:cs typeface="Arial"/>
                  <a:sym typeface="Arial"/>
                </a:rPr>
                <a:t>年夏頃リリース予定）</a:t>
              </a:r>
              <a:endParaRPr kumimoji="1" lang="en-US" altLang="ja-JP" sz="1050" b="1" i="0" u="none" strike="noStrike" kern="0" cap="none" spc="0" normalizeH="0" baseline="0" noProof="0">
                <a:ln>
                  <a:noFill/>
                </a:ln>
                <a:solidFill>
                  <a:schemeClr val="bg1"/>
                </a:solidFill>
                <a:effectLst/>
                <a:uLnTx/>
                <a:uFillTx/>
                <a:latin typeface="メイリオ" panose="020B0604030504040204" pitchFamily="50" charset="-128"/>
                <a:ea typeface="メイリオ" panose="020B0604030504040204" pitchFamily="50" charset="-128"/>
                <a:cs typeface="Arial"/>
                <a:sym typeface="Arial"/>
              </a:endParaRPr>
            </a:p>
          </p:txBody>
        </p:sp>
        <p:sp>
          <p:nvSpPr>
            <p:cNvPr id="20" name="三角形 47">
              <a:extLst>
                <a:ext uri="{FF2B5EF4-FFF2-40B4-BE49-F238E27FC236}">
                  <a16:creationId xmlns:a16="http://schemas.microsoft.com/office/drawing/2014/main" id="{D2227C86-759F-3F56-C89F-3949DC2111E7}"/>
                </a:ext>
              </a:extLst>
            </p:cNvPr>
            <p:cNvSpPr/>
            <p:nvPr/>
          </p:nvSpPr>
          <p:spPr>
            <a:xfrm rot="10800000">
              <a:off x="10729195" y="3276076"/>
              <a:ext cx="297741" cy="122318"/>
            </a:xfrm>
            <a:prstGeom prst="triangle">
              <a:avLst/>
            </a:prstGeom>
            <a:grpFill/>
            <a:ln w="22225" cap="rnd">
              <a:solidFill>
                <a:schemeClr val="accent3"/>
              </a:solidFill>
              <a:roun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sz="1200">
                <a:latin typeface="メイリオ" panose="020B0604030504040204" pitchFamily="50" charset="-128"/>
                <a:ea typeface="メイリオ" panose="020B0604030504040204" pitchFamily="50" charset="-128"/>
              </a:endParaRPr>
            </a:p>
          </p:txBody>
        </p:sp>
      </p:grpSp>
      <p:pic>
        <p:nvPicPr>
          <p:cNvPr id="28" name="図 27">
            <a:extLst>
              <a:ext uri="{FF2B5EF4-FFF2-40B4-BE49-F238E27FC236}">
                <a16:creationId xmlns:a16="http://schemas.microsoft.com/office/drawing/2014/main" id="{8B5204CA-982C-1267-2FE2-7F56CF006D96}"/>
              </a:ext>
            </a:extLst>
          </p:cNvPr>
          <p:cNvPicPr>
            <a:picLocks noChangeAspect="1"/>
          </p:cNvPicPr>
          <p:nvPr/>
        </p:nvPicPr>
        <p:blipFill>
          <a:blip r:embed="rId3"/>
          <a:stretch>
            <a:fillRect/>
          </a:stretch>
        </p:blipFill>
        <p:spPr>
          <a:xfrm>
            <a:off x="2731987" y="3852392"/>
            <a:ext cx="378288" cy="378288"/>
          </a:xfrm>
          <a:prstGeom prst="rect">
            <a:avLst/>
          </a:prstGeom>
        </p:spPr>
      </p:pic>
      <p:pic>
        <p:nvPicPr>
          <p:cNvPr id="29" name="図 28">
            <a:extLst>
              <a:ext uri="{FF2B5EF4-FFF2-40B4-BE49-F238E27FC236}">
                <a16:creationId xmlns:a16="http://schemas.microsoft.com/office/drawing/2014/main" id="{82943D10-2201-81B9-27CE-2C1FB20AB6E2}"/>
              </a:ext>
            </a:extLst>
          </p:cNvPr>
          <p:cNvPicPr>
            <a:picLocks noChangeAspect="1"/>
          </p:cNvPicPr>
          <p:nvPr/>
        </p:nvPicPr>
        <p:blipFill>
          <a:blip r:embed="rId3"/>
          <a:stretch>
            <a:fillRect/>
          </a:stretch>
        </p:blipFill>
        <p:spPr>
          <a:xfrm>
            <a:off x="2731987" y="4374314"/>
            <a:ext cx="378288" cy="378288"/>
          </a:xfrm>
          <a:prstGeom prst="rect">
            <a:avLst/>
          </a:prstGeom>
        </p:spPr>
      </p:pic>
      <p:pic>
        <p:nvPicPr>
          <p:cNvPr id="30" name="図 29">
            <a:extLst>
              <a:ext uri="{FF2B5EF4-FFF2-40B4-BE49-F238E27FC236}">
                <a16:creationId xmlns:a16="http://schemas.microsoft.com/office/drawing/2014/main" id="{B4287D2F-2F29-A0E1-FADF-DB1E11B00B3C}"/>
              </a:ext>
            </a:extLst>
          </p:cNvPr>
          <p:cNvPicPr>
            <a:picLocks noChangeAspect="1"/>
          </p:cNvPicPr>
          <p:nvPr/>
        </p:nvPicPr>
        <p:blipFill>
          <a:blip r:embed="rId3"/>
          <a:stretch>
            <a:fillRect/>
          </a:stretch>
        </p:blipFill>
        <p:spPr>
          <a:xfrm>
            <a:off x="2731987" y="4884499"/>
            <a:ext cx="378288" cy="378288"/>
          </a:xfrm>
          <a:prstGeom prst="rect">
            <a:avLst/>
          </a:prstGeom>
        </p:spPr>
      </p:pic>
      <p:pic>
        <p:nvPicPr>
          <p:cNvPr id="4" name="図 3" descr="グラフィカル ユーザー インターフェイス, アプリケーション&#10;&#10;AI 生成コンテンツは間違っている可能性があります。">
            <a:extLst>
              <a:ext uri="{FF2B5EF4-FFF2-40B4-BE49-F238E27FC236}">
                <a16:creationId xmlns:a16="http://schemas.microsoft.com/office/drawing/2014/main" id="{473E923B-C6D8-2B8D-C9FD-F3049DF2F3C6}"/>
              </a:ext>
            </a:extLst>
          </p:cNvPr>
          <p:cNvPicPr>
            <a:picLocks noChangeAspect="1"/>
          </p:cNvPicPr>
          <p:nvPr/>
        </p:nvPicPr>
        <p:blipFill>
          <a:blip r:embed="rId4"/>
          <a:stretch>
            <a:fillRect/>
          </a:stretch>
        </p:blipFill>
        <p:spPr>
          <a:xfrm>
            <a:off x="6572250" y="3438525"/>
            <a:ext cx="1733550" cy="2466975"/>
          </a:xfrm>
          <a:prstGeom prst="rect">
            <a:avLst/>
          </a:prstGeom>
        </p:spPr>
      </p:pic>
      <p:pic>
        <p:nvPicPr>
          <p:cNvPr id="8" name="図 7" descr="グラフィカル ユーザー インターフェイス, アプリケーション&#10;&#10;AI 生成コンテンツは間違っている可能性があります。">
            <a:extLst>
              <a:ext uri="{FF2B5EF4-FFF2-40B4-BE49-F238E27FC236}">
                <a16:creationId xmlns:a16="http://schemas.microsoft.com/office/drawing/2014/main" id="{4989BF75-9EDB-799F-FCB3-13AA93B0A25C}"/>
              </a:ext>
            </a:extLst>
          </p:cNvPr>
          <p:cNvPicPr>
            <a:picLocks noChangeAspect="1"/>
          </p:cNvPicPr>
          <p:nvPr/>
        </p:nvPicPr>
        <p:blipFill>
          <a:blip r:embed="rId4"/>
          <a:stretch>
            <a:fillRect/>
          </a:stretch>
        </p:blipFill>
        <p:spPr>
          <a:xfrm>
            <a:off x="762000" y="3438524"/>
            <a:ext cx="1733550" cy="2466975"/>
          </a:xfrm>
          <a:prstGeom prst="rect">
            <a:avLst/>
          </a:prstGeom>
        </p:spPr>
      </p:pic>
      <p:sp>
        <p:nvSpPr>
          <p:cNvPr id="6" name="テキスト ボックス 5">
            <a:extLst>
              <a:ext uri="{FF2B5EF4-FFF2-40B4-BE49-F238E27FC236}">
                <a16:creationId xmlns:a16="http://schemas.microsoft.com/office/drawing/2014/main" id="{96749B28-D506-CEDF-DA80-0DF81955C657}"/>
              </a:ext>
            </a:extLst>
          </p:cNvPr>
          <p:cNvSpPr txBox="1"/>
          <p:nvPr/>
        </p:nvSpPr>
        <p:spPr>
          <a:xfrm>
            <a:off x="6092758" y="6284308"/>
            <a:ext cx="6099242" cy="253916"/>
          </a:xfrm>
          <a:prstGeom prst="rect">
            <a:avLst/>
          </a:prstGeom>
          <a:noFill/>
        </p:spPr>
        <p:txBody>
          <a:bodyPr wrap="square">
            <a:spAutoFit/>
          </a:bodyPr>
          <a:lstStyle/>
          <a:p>
            <a:r>
              <a:rPr lang="en-US" altLang="ja-JP" sz="1050" dirty="0">
                <a:latin typeface="メイリオ"/>
                <a:ea typeface="メイリオ"/>
              </a:rPr>
              <a:t>※</a:t>
            </a:r>
            <a:r>
              <a:rPr lang="en-US" altLang="ja-JP" sz="1050" dirty="0">
                <a:latin typeface="Meiryo"/>
                <a:ea typeface="Meiryo"/>
              </a:rPr>
              <a:t> LINE</a:t>
            </a:r>
            <a:r>
              <a:rPr lang="ja-JP" altLang="ja-JP" sz="1050" dirty="0">
                <a:latin typeface="Meiryo"/>
                <a:ea typeface="Meiryo"/>
              </a:rPr>
              <a:t> </a:t>
            </a:r>
            <a:r>
              <a:rPr lang="en-US" altLang="ja-JP" sz="1050" dirty="0">
                <a:latin typeface="Meiryo"/>
                <a:ea typeface="Meiryo"/>
              </a:rPr>
              <a:t>NEWS Top Ad</a:t>
            </a:r>
            <a:r>
              <a:rPr lang="ja-JP" altLang="en-US" sz="1050" dirty="0">
                <a:latin typeface="メイリオ"/>
                <a:ea typeface="メイリオ"/>
              </a:rPr>
              <a:t> （</a:t>
            </a:r>
            <a:r>
              <a:rPr lang="en-US" altLang="ja-JP" sz="1050" dirty="0" err="1">
                <a:latin typeface="メイリオ"/>
                <a:ea typeface="メイリオ"/>
              </a:rPr>
              <a:t>vimps</a:t>
            </a:r>
            <a:r>
              <a:rPr lang="ja-JP" altLang="en-US" sz="1050" dirty="0">
                <a:latin typeface="メイリオ"/>
                <a:ea typeface="メイリオ"/>
              </a:rPr>
              <a:t>購入型）は</a:t>
            </a:r>
            <a:r>
              <a:rPr lang="en-US" altLang="ja-JP" sz="1050" dirty="0">
                <a:latin typeface="メイリオ"/>
                <a:ea typeface="メイリオ"/>
              </a:rPr>
              <a:t>2026</a:t>
            </a:r>
            <a:r>
              <a:rPr lang="ja-JP" altLang="en-US" sz="1050" dirty="0">
                <a:latin typeface="メイリオ"/>
                <a:ea typeface="メイリオ"/>
              </a:rPr>
              <a:t>年夏頃のリリースを予定しております。</a:t>
            </a:r>
            <a:endParaRPr lang="ja-JP" altLang="en-US" sz="1050" dirty="0"/>
          </a:p>
        </p:txBody>
      </p:sp>
    </p:spTree>
    <p:extLst>
      <p:ext uri="{BB962C8B-B14F-4D97-AF65-F5344CB8AC3E}">
        <p14:creationId xmlns:p14="http://schemas.microsoft.com/office/powerpoint/2010/main" val="3149056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FB7EB-F910-2007-3E9C-EEB9BE803B14}"/>
            </a:ext>
          </a:extLst>
        </p:cNvPr>
        <p:cNvGrpSpPr/>
        <p:nvPr/>
      </p:nvGrpSpPr>
      <p:grpSpPr>
        <a:xfrm>
          <a:off x="0" y="0"/>
          <a:ext cx="0" cy="0"/>
          <a:chOff x="0" y="0"/>
          <a:chExt cx="0" cy="0"/>
        </a:xfrm>
      </p:grpSpPr>
      <p:sp>
        <p:nvSpPr>
          <p:cNvPr id="4" name="円/楕円 11">
            <a:extLst>
              <a:ext uri="{FF2B5EF4-FFF2-40B4-BE49-F238E27FC236}">
                <a16:creationId xmlns:a16="http://schemas.microsoft.com/office/drawing/2014/main" id="{C3126D99-318E-371B-6EB1-43753329A7C5}"/>
              </a:ext>
            </a:extLst>
          </p:cNvPr>
          <p:cNvSpPr/>
          <p:nvPr/>
        </p:nvSpPr>
        <p:spPr>
          <a:xfrm>
            <a:off x="773757" y="1833852"/>
            <a:ext cx="2914753" cy="2914753"/>
          </a:xfrm>
          <a:prstGeom prst="ellipse">
            <a:avLst/>
          </a:prstGeom>
          <a:solidFill>
            <a:srgbClr val="F2F2F5"/>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867"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sym typeface="Arial"/>
            </a:endParaRPr>
          </a:p>
        </p:txBody>
      </p:sp>
      <p:sp>
        <p:nvSpPr>
          <p:cNvPr id="2" name="タイトル 1">
            <a:extLst>
              <a:ext uri="{FF2B5EF4-FFF2-40B4-BE49-F238E27FC236}">
                <a16:creationId xmlns:a16="http://schemas.microsoft.com/office/drawing/2014/main" id="{C330AF8D-670C-8E6F-A575-7161000B3034}"/>
              </a:ext>
            </a:extLst>
          </p:cNvPr>
          <p:cNvSpPr>
            <a:spLocks noGrp="1"/>
          </p:cNvSpPr>
          <p:nvPr>
            <p:ph type="ctrTitle"/>
          </p:nvPr>
        </p:nvSpPr>
        <p:spPr>
          <a:xfrm>
            <a:off x="587374" y="583184"/>
            <a:ext cx="11014609" cy="564262"/>
          </a:xfrm>
        </p:spPr>
        <p:txBody>
          <a:bodyPr/>
          <a:lstStyle/>
          <a:p>
            <a:r>
              <a:rPr lang="en-US" altLang="ja-JP" dirty="0">
                <a:solidFill>
                  <a:srgbClr val="00003E"/>
                </a:solidFill>
                <a:latin typeface="メイリオ"/>
                <a:ea typeface="メイリオ"/>
              </a:rPr>
              <a:t>LINE NEWS Top Ad</a:t>
            </a:r>
            <a:r>
              <a:rPr lang="ja-JP" altLang="en-US" dirty="0">
                <a:latin typeface="メイリオ"/>
                <a:ea typeface="メイリオ"/>
              </a:rPr>
              <a:t>　</a:t>
            </a:r>
            <a:r>
              <a:rPr lang="en-US" altLang="ja-JP" dirty="0">
                <a:latin typeface="メイリオ"/>
                <a:ea typeface="メイリオ"/>
              </a:rPr>
              <a:t>3</a:t>
            </a:r>
            <a:r>
              <a:rPr lang="ja-JP" altLang="en-US" dirty="0">
                <a:latin typeface="メイリオ"/>
                <a:ea typeface="メイリオ"/>
              </a:rPr>
              <a:t>つの特徴</a:t>
            </a:r>
            <a:endParaRPr lang="ja-JP" dirty="0"/>
          </a:p>
        </p:txBody>
      </p:sp>
      <p:sp>
        <p:nvSpPr>
          <p:cNvPr id="5" name="円/楕円 14">
            <a:extLst>
              <a:ext uri="{FF2B5EF4-FFF2-40B4-BE49-F238E27FC236}">
                <a16:creationId xmlns:a16="http://schemas.microsoft.com/office/drawing/2014/main" id="{1441E8B7-4E58-BF03-B297-8B082D616688}"/>
              </a:ext>
            </a:extLst>
          </p:cNvPr>
          <p:cNvSpPr/>
          <p:nvPr/>
        </p:nvSpPr>
        <p:spPr>
          <a:xfrm>
            <a:off x="4459503" y="1833852"/>
            <a:ext cx="2914753" cy="2914753"/>
          </a:xfrm>
          <a:prstGeom prst="ellipse">
            <a:avLst/>
          </a:prstGeom>
          <a:solidFill>
            <a:srgbClr val="F2F2F5"/>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867"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sym typeface="Arial"/>
            </a:endParaRPr>
          </a:p>
        </p:txBody>
      </p:sp>
      <p:sp>
        <p:nvSpPr>
          <p:cNvPr id="6" name="円/楕円 15">
            <a:extLst>
              <a:ext uri="{FF2B5EF4-FFF2-40B4-BE49-F238E27FC236}">
                <a16:creationId xmlns:a16="http://schemas.microsoft.com/office/drawing/2014/main" id="{D4006801-3E11-C9B0-AB30-2FDE64659762}"/>
              </a:ext>
            </a:extLst>
          </p:cNvPr>
          <p:cNvSpPr/>
          <p:nvPr/>
        </p:nvSpPr>
        <p:spPr>
          <a:xfrm>
            <a:off x="8371144" y="1833852"/>
            <a:ext cx="2914753" cy="2914753"/>
          </a:xfrm>
          <a:prstGeom prst="ellipse">
            <a:avLst/>
          </a:prstGeom>
          <a:solidFill>
            <a:srgbClr val="F2F2F5"/>
          </a:solidFill>
          <a:ln w="76200">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endParaRPr kumimoji="1" lang="ja-JP" altLang="en-US" sz="1867" b="0" i="0" u="none" strike="noStrike" kern="0" cap="none" spc="0" normalizeH="0" baseline="0" noProof="0">
              <a:ln>
                <a:noFill/>
              </a:ln>
              <a:solidFill>
                <a:srgbClr val="FFFFFF"/>
              </a:solidFill>
              <a:effectLst/>
              <a:uLnTx/>
              <a:uFillTx/>
              <a:latin typeface="メイリオ" panose="020B0604030504040204" pitchFamily="50" charset="-128"/>
              <a:ea typeface="メイリオ" panose="020B0604030504040204" pitchFamily="50" charset="-128"/>
              <a:sym typeface="Arial"/>
            </a:endParaRPr>
          </a:p>
        </p:txBody>
      </p:sp>
      <p:sp>
        <p:nvSpPr>
          <p:cNvPr id="9" name="テキスト ボックス 8">
            <a:extLst>
              <a:ext uri="{FF2B5EF4-FFF2-40B4-BE49-F238E27FC236}">
                <a16:creationId xmlns:a16="http://schemas.microsoft.com/office/drawing/2014/main" id="{B8F786DC-21B6-7E4D-00B3-2F9FD84082DB}"/>
              </a:ext>
            </a:extLst>
          </p:cNvPr>
          <p:cNvSpPr txBox="1"/>
          <p:nvPr/>
        </p:nvSpPr>
        <p:spPr>
          <a:xfrm>
            <a:off x="3644900" y="3825497"/>
            <a:ext cx="4572000" cy="849463"/>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rPr>
              <a:t>掲載ポジション＆フォーマット</a:t>
            </a:r>
            <a:endParaRPr kumimoji="1" lang="en-US" altLang="ja-JP" b="1" i="0" u="none" strike="noStrike" kern="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endParaRPr>
          </a:p>
          <a:p>
            <a:pPr algn="ctr">
              <a:lnSpc>
                <a:spcPct val="120000"/>
              </a:lnSpc>
              <a:buClr>
                <a:srgbClr val="000000"/>
              </a:buClr>
              <a:defRPr/>
            </a:pPr>
            <a:r>
              <a:rPr lang="ja-JP" altLang="en-US" sz="2400" b="1" dirty="0">
                <a:solidFill>
                  <a:schemeClr val="tx1">
                    <a:lumMod val="85000"/>
                    <a:lumOff val="15000"/>
                  </a:schemeClr>
                </a:solidFill>
                <a:latin typeface="メイリオ"/>
                <a:ea typeface="メイリオ"/>
              </a:rPr>
              <a:t>ファーストビュー＆大型バナー</a:t>
            </a:r>
            <a:r>
              <a:rPr lang="en-US" altLang="ja-JP" sz="2400" b="1" dirty="0">
                <a:solidFill>
                  <a:schemeClr val="tx1">
                    <a:lumMod val="85000"/>
                    <a:lumOff val="15000"/>
                  </a:schemeClr>
                </a:solidFill>
                <a:latin typeface="メイリオ"/>
                <a:ea typeface="メイリオ"/>
              </a:rPr>
              <a:t> </a:t>
            </a:r>
          </a:p>
        </p:txBody>
      </p:sp>
      <p:sp>
        <p:nvSpPr>
          <p:cNvPr id="12" name="テキスト ボックス 11">
            <a:extLst>
              <a:ext uri="{FF2B5EF4-FFF2-40B4-BE49-F238E27FC236}">
                <a16:creationId xmlns:a16="http://schemas.microsoft.com/office/drawing/2014/main" id="{1DD02595-2F0C-0317-F230-DA49E454425E}"/>
              </a:ext>
            </a:extLst>
          </p:cNvPr>
          <p:cNvSpPr txBox="1"/>
          <p:nvPr/>
        </p:nvSpPr>
        <p:spPr>
          <a:xfrm>
            <a:off x="4206054" y="5070199"/>
            <a:ext cx="3421647" cy="857158"/>
          </a:xfrm>
          <a:prstGeom prst="rect">
            <a:avLst/>
          </a:prstGeom>
          <a:noFill/>
        </p:spPr>
        <p:txBody>
          <a:bodyPr wrap="square" rtlCol="0">
            <a:spAutoFit/>
          </a:bodyPr>
          <a:lstStyle/>
          <a:p>
            <a:pPr marR="0" lvl="0" algn="ctr" defTabSz="914400" rtl="0" eaLnBrk="1" fontAlgn="auto" latinLnBrk="0" hangingPunct="1">
              <a:lnSpc>
                <a:spcPct val="120000"/>
              </a:lnSpc>
              <a:spcBef>
                <a:spcPts val="0"/>
              </a:spcBef>
              <a:spcAft>
                <a:spcPts val="0"/>
              </a:spcAft>
              <a:buClr>
                <a:srgbClr val="000000"/>
              </a:buClr>
              <a:buSzTx/>
              <a:tabLst/>
              <a:defRPr/>
            </a:pP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注目度が最も高いファーストビューで</a:t>
            </a:r>
            <a:endPar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endParaRPr>
          </a:p>
          <a:p>
            <a:pPr marR="0" lvl="0" algn="ctr" defTabSz="914400" rtl="0" eaLnBrk="1" fontAlgn="auto" latinLnBrk="0" hangingPunct="1">
              <a:lnSpc>
                <a:spcPct val="120000"/>
              </a:lnSpc>
              <a:spcBef>
                <a:spcPts val="0"/>
              </a:spcBef>
              <a:spcAft>
                <a:spcPts val="0"/>
              </a:spcAft>
              <a:buClr>
                <a:srgbClr val="000000"/>
              </a:buClr>
              <a:buSzTx/>
              <a:tabLst/>
              <a:defRPr/>
            </a:pP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大型バナーを掲載することで</a:t>
            </a:r>
            <a:endPar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endParaRPr>
          </a:p>
          <a:p>
            <a:pPr marR="0" lvl="0" algn="ctr" defTabSz="914400" rtl="0" eaLnBrk="1" fontAlgn="auto" latinLnBrk="0" hangingPunct="1">
              <a:lnSpc>
                <a:spcPct val="120000"/>
              </a:lnSpc>
              <a:spcBef>
                <a:spcPts val="0"/>
              </a:spcBef>
              <a:spcAft>
                <a:spcPts val="0"/>
              </a:spcAft>
              <a:buClr>
                <a:srgbClr val="000000"/>
              </a:buClr>
              <a:buSzTx/>
              <a:tabLst/>
              <a:defRPr/>
            </a:pP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ブランディング効果の最大化が可能</a:t>
            </a:r>
            <a:endPar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endParaRPr>
          </a:p>
        </p:txBody>
      </p:sp>
      <p:sp>
        <p:nvSpPr>
          <p:cNvPr id="15" name="テキスト ボックス 14">
            <a:extLst>
              <a:ext uri="{FF2B5EF4-FFF2-40B4-BE49-F238E27FC236}">
                <a16:creationId xmlns:a16="http://schemas.microsoft.com/office/drawing/2014/main" id="{CD73934A-C0A3-835F-5ED7-A98865D6EA9C}"/>
              </a:ext>
            </a:extLst>
          </p:cNvPr>
          <p:cNvSpPr txBox="1"/>
          <p:nvPr/>
        </p:nvSpPr>
        <p:spPr>
          <a:xfrm>
            <a:off x="8153248" y="5070199"/>
            <a:ext cx="3535648" cy="857158"/>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120000"/>
              </a:lnSpc>
              <a:spcBef>
                <a:spcPts val="0"/>
              </a:spcBef>
              <a:spcAft>
                <a:spcPts val="0"/>
              </a:spcAft>
              <a:buClr>
                <a:srgbClr val="000000"/>
              </a:buClr>
              <a:buSzTx/>
              <a:tabLst/>
              <a:defRPr/>
            </a:pPr>
            <a:r>
              <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20</a:t>
            </a: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a:t>
            </a:r>
            <a:r>
              <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30</a:t>
            </a: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代、</a:t>
            </a:r>
            <a:r>
              <a:rPr kumimoji="1" lang="ja-JP" altLang="en-US"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rPr>
              <a:t>女性の利用率が高く</a:t>
            </a:r>
            <a:endParaRPr kumimoji="1" lang="en-US" altLang="ja-JP"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endParaRPr>
          </a:p>
          <a:p>
            <a:pPr marR="0" lvl="0" algn="ctr" defTabSz="914400" rtl="0" eaLnBrk="1" fontAlgn="auto" latinLnBrk="0" hangingPunct="1">
              <a:lnSpc>
                <a:spcPct val="120000"/>
              </a:lnSpc>
              <a:spcBef>
                <a:spcPts val="0"/>
              </a:spcBef>
              <a:spcAft>
                <a:spcPts val="0"/>
              </a:spcAft>
              <a:buClr>
                <a:srgbClr val="000000"/>
              </a:buClr>
              <a:buSzTx/>
              <a:tabLst/>
              <a:defRPr/>
            </a:pPr>
            <a:r>
              <a:rPr lang="ja-JP" altLang="en-US"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rPr>
              <a:t>ブランドパネルと相互利用することで</a:t>
            </a:r>
            <a:endParaRPr lang="en-US" altLang="ja-JP" sz="1400" kern="0" dirty="0">
              <a:solidFill>
                <a:srgbClr val="000000">
                  <a:lumMod val="75000"/>
                  <a:lumOff val="25000"/>
                </a:srgbClr>
              </a:solidFill>
              <a:latin typeface="メイリオ" panose="020B0604030504040204" pitchFamily="50" charset="-128"/>
              <a:ea typeface="メイリオ" panose="020B0604030504040204" pitchFamily="50" charset="-128"/>
              <a:cs typeface="Arial"/>
              <a:sym typeface="Arial"/>
            </a:endParaRPr>
          </a:p>
          <a:p>
            <a:pPr marR="0" lvl="0" algn="ctr" defTabSz="914400" rtl="0" eaLnBrk="1" fontAlgn="auto" latinLnBrk="0" hangingPunct="1">
              <a:lnSpc>
                <a:spcPct val="120000"/>
              </a:lnSpc>
              <a:spcBef>
                <a:spcPts val="0"/>
              </a:spcBef>
              <a:spcAft>
                <a:spcPts val="0"/>
              </a:spcAft>
              <a:buClr>
                <a:srgbClr val="000000"/>
              </a:buClr>
              <a:buSzTx/>
              <a:tabLst/>
              <a:defRPr/>
            </a:pPr>
            <a:r>
              <a:rPr kumimoji="1" lang="ja-JP" altLang="en-US"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rPr>
              <a:t>ニュース面でのリーチ最大化が可能</a:t>
            </a:r>
            <a:endParaRPr kumimoji="1" lang="en-US" altLang="ja-JP"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endParaRPr>
          </a:p>
        </p:txBody>
      </p:sp>
      <p:sp>
        <p:nvSpPr>
          <p:cNvPr id="20" name="テキスト ボックス 19">
            <a:extLst>
              <a:ext uri="{FF2B5EF4-FFF2-40B4-BE49-F238E27FC236}">
                <a16:creationId xmlns:a16="http://schemas.microsoft.com/office/drawing/2014/main" id="{3B43F41A-45CC-47FF-95E0-3AA68C117283}"/>
              </a:ext>
            </a:extLst>
          </p:cNvPr>
          <p:cNvSpPr txBox="1"/>
          <p:nvPr/>
        </p:nvSpPr>
        <p:spPr>
          <a:xfrm>
            <a:off x="8097680" y="3825497"/>
            <a:ext cx="3535648" cy="849463"/>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ja-JP" altLang="en-US" b="1" kern="0" dirty="0">
                <a:solidFill>
                  <a:srgbClr val="00003E"/>
                </a:solidFill>
                <a:latin typeface="メイリオ" panose="020B0604030504040204" pitchFamily="50" charset="-128"/>
                <a:ea typeface="メイリオ" panose="020B0604030504040204" pitchFamily="50" charset="-128"/>
                <a:cs typeface="Arial"/>
                <a:sym typeface="Arial"/>
              </a:rPr>
              <a:t>リーチ</a:t>
            </a:r>
            <a:endParaRPr kumimoji="1" lang="en-US" altLang="ja-JP" b="1" i="0" u="none" strike="noStrike" kern="0" cap="none" spc="0" normalizeH="0" baseline="0" noProof="0" dirty="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endParaRPr>
          </a:p>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rPr>
              <a:t>20-30</a:t>
            </a:r>
            <a:r>
              <a:rPr lang="ja-JP" altLang="en-US" sz="2400" b="1" dirty="0">
                <a:solidFill>
                  <a:schemeClr val="tx1">
                    <a:lumMod val="85000"/>
                    <a:lumOff val="15000"/>
                  </a:schemeClr>
                </a:solidFill>
                <a:latin typeface="メイリオ" panose="020B0604030504040204" pitchFamily="50" charset="-128"/>
                <a:ea typeface="メイリオ" panose="020B0604030504040204" pitchFamily="50" charset="-128"/>
              </a:rPr>
              <a:t>代＆女性リーチ</a:t>
            </a:r>
            <a:endParaRPr lang="en-US" altLang="ja-JP" sz="2400" b="1" dirty="0">
              <a:solidFill>
                <a:schemeClr val="tx1">
                  <a:lumMod val="85000"/>
                  <a:lumOff val="15000"/>
                </a:schemeClr>
              </a:solidFill>
              <a:latin typeface="メイリオ" panose="020B0604030504040204" pitchFamily="50" charset="-128"/>
              <a:ea typeface="メイリオ" panose="020B0604030504040204" pitchFamily="50" charset="-128"/>
            </a:endParaRPr>
          </a:p>
        </p:txBody>
      </p:sp>
      <p:sp>
        <p:nvSpPr>
          <p:cNvPr id="25" name="テキスト ボックス 24">
            <a:extLst>
              <a:ext uri="{FF2B5EF4-FFF2-40B4-BE49-F238E27FC236}">
                <a16:creationId xmlns:a16="http://schemas.microsoft.com/office/drawing/2014/main" id="{8B8E02DF-F888-C777-0CB1-8E1D57CC7AE8}"/>
              </a:ext>
            </a:extLst>
          </p:cNvPr>
          <p:cNvSpPr txBox="1"/>
          <p:nvPr/>
        </p:nvSpPr>
        <p:spPr>
          <a:xfrm>
            <a:off x="773754" y="3825497"/>
            <a:ext cx="2914753" cy="849463"/>
          </a:xfrm>
          <a:prstGeom prst="rect">
            <a:avLst/>
          </a:prstGeom>
          <a:noFill/>
        </p:spPr>
        <p:txBody>
          <a:bodyPr wrap="square" lIns="91440" tIns="45720" rIns="91440" bIns="45720" rtlCol="0" anchor="t">
            <a:spAutoFit/>
          </a:bodyPr>
          <a:lstStyle/>
          <a:p>
            <a:pPr marL="0" marR="0" lvl="0" indent="0" algn="ctr" defTabSz="914400" rtl="0" eaLnBrk="1" fontAlgn="auto" latinLnBrk="0" hangingPunct="1">
              <a:lnSpc>
                <a:spcPct val="120000"/>
              </a:lnSpc>
              <a:spcBef>
                <a:spcPts val="0"/>
              </a:spcBef>
              <a:spcAft>
                <a:spcPts val="0"/>
              </a:spcAft>
              <a:buClr>
                <a:srgbClr val="000000"/>
              </a:buClr>
              <a:buSzTx/>
              <a:buFont typeface="Arial"/>
              <a:buNone/>
              <a:tabLst/>
              <a:defRPr/>
            </a:pPr>
            <a:r>
              <a:rPr kumimoji="1" lang="ja-JP" altLang="en-US" b="1" i="0" u="none" strike="noStrike" kern="0" cap="none" spc="0" normalizeH="0" baseline="0" noProof="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rPr>
              <a:t>広告掲載面</a:t>
            </a:r>
            <a:endParaRPr kumimoji="1" lang="en-US" altLang="ja-JP" b="1" i="0" u="none" strike="noStrike" kern="0" cap="none" spc="0" normalizeH="0" baseline="0" noProof="0">
              <a:ln>
                <a:noFill/>
              </a:ln>
              <a:solidFill>
                <a:srgbClr val="00003E"/>
              </a:solidFill>
              <a:effectLst/>
              <a:uLnTx/>
              <a:uFillTx/>
              <a:latin typeface="メイリオ" panose="020B0604030504040204" pitchFamily="50" charset="-128"/>
              <a:ea typeface="メイリオ" panose="020B0604030504040204" pitchFamily="50" charset="-128"/>
              <a:cs typeface="Arial"/>
              <a:sym typeface="Arial"/>
            </a:endParaRPr>
          </a:p>
          <a:p>
            <a:pPr algn="ctr">
              <a:lnSpc>
                <a:spcPct val="120000"/>
              </a:lnSpc>
              <a:defRPr/>
            </a:pPr>
            <a:r>
              <a:rPr lang="en-US" altLang="ja-JP" sz="2400" b="1">
                <a:solidFill>
                  <a:srgbClr val="262626"/>
                </a:solidFill>
                <a:latin typeface="メイリオ"/>
                <a:ea typeface="メイリオ"/>
              </a:rPr>
              <a:t>LINE</a:t>
            </a:r>
            <a:r>
              <a:rPr lang="ja-JP" sz="2400" b="1">
                <a:solidFill>
                  <a:srgbClr val="262626"/>
                </a:solidFill>
                <a:latin typeface="メイリオ"/>
                <a:ea typeface="メイリオ"/>
              </a:rPr>
              <a:t> </a:t>
            </a:r>
            <a:r>
              <a:rPr lang="en-US" altLang="ja-JP" sz="2400" b="1">
                <a:solidFill>
                  <a:srgbClr val="262626"/>
                </a:solidFill>
                <a:latin typeface="メイリオ"/>
                <a:ea typeface="メイリオ"/>
              </a:rPr>
              <a:t>NEWS</a:t>
            </a:r>
            <a:endParaRPr lang="ja-JP" altLang="en-US"/>
          </a:p>
        </p:txBody>
      </p:sp>
      <p:sp>
        <p:nvSpPr>
          <p:cNvPr id="7" name="テキスト ボックス 6">
            <a:extLst>
              <a:ext uri="{FF2B5EF4-FFF2-40B4-BE49-F238E27FC236}">
                <a16:creationId xmlns:a16="http://schemas.microsoft.com/office/drawing/2014/main" id="{04B1B73C-11E8-C70E-5E3D-88349734226D}"/>
              </a:ext>
            </a:extLst>
          </p:cNvPr>
          <p:cNvSpPr txBox="1"/>
          <p:nvPr/>
        </p:nvSpPr>
        <p:spPr>
          <a:xfrm>
            <a:off x="444876" y="5070199"/>
            <a:ext cx="3572507" cy="598625"/>
          </a:xfrm>
          <a:prstGeom prst="rect">
            <a:avLst/>
          </a:prstGeom>
          <a:noFill/>
        </p:spPr>
        <p:txBody>
          <a:bodyPr wrap="square" lIns="91440" tIns="45720" rIns="91440" bIns="45720" rtlCol="0" anchor="t">
            <a:spAutoFit/>
          </a:bodyPr>
          <a:lstStyle/>
          <a:p>
            <a:pPr marR="0" lvl="0" algn="ctr" defTabSz="914400" rtl="0" eaLnBrk="1" fontAlgn="auto" latinLnBrk="0" hangingPunct="1">
              <a:lnSpc>
                <a:spcPct val="120000"/>
              </a:lnSpc>
              <a:spcBef>
                <a:spcPts val="0"/>
              </a:spcBef>
              <a:spcAft>
                <a:spcPts val="0"/>
              </a:spcAft>
              <a:buClr>
                <a:srgbClr val="000000"/>
              </a:buClr>
              <a:buSzTx/>
              <a:tabLst/>
              <a:defRPr/>
            </a:pPr>
            <a:r>
              <a:rPr kumimoji="1" lang="ja-JP" altLang="en-US"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rPr>
              <a:t>ニュース閲覧を目的としたユーザー</a:t>
            </a:r>
            <a:endParaRPr kumimoji="1" lang="en-US" altLang="ja-JP"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endParaRPr>
          </a:p>
          <a:p>
            <a:pPr marR="0" lvl="0" algn="ctr" defTabSz="914400" rtl="0" eaLnBrk="1" fontAlgn="auto" latinLnBrk="0" hangingPunct="1">
              <a:lnSpc>
                <a:spcPct val="120000"/>
              </a:lnSpc>
              <a:spcBef>
                <a:spcPts val="0"/>
              </a:spcBef>
              <a:spcAft>
                <a:spcPts val="0"/>
              </a:spcAft>
              <a:buClr>
                <a:srgbClr val="000000"/>
              </a:buClr>
              <a:buSzTx/>
              <a:tabLst/>
              <a:defRPr/>
            </a:pPr>
            <a:r>
              <a:rPr kumimoji="1" lang="ja-JP" altLang="en-US"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rPr>
              <a:t>に対してプロモーション可能</a:t>
            </a:r>
            <a:endParaRPr kumimoji="1" lang="en-US" altLang="ja-JP" sz="1400" b="0" i="0" u="none" strike="noStrike" kern="0" cap="none" spc="0" normalizeH="0" baseline="0" noProof="0" dirty="0">
              <a:ln>
                <a:noFill/>
              </a:ln>
              <a:solidFill>
                <a:srgbClr val="000000">
                  <a:lumMod val="75000"/>
                  <a:lumOff val="25000"/>
                </a:srgbClr>
              </a:solidFill>
              <a:effectLst/>
              <a:uLnTx/>
              <a:uFillTx/>
              <a:latin typeface="メイリオ" panose="020B0604030504040204" pitchFamily="50" charset="-128"/>
              <a:ea typeface="メイリオ" panose="020B0604030504040204" pitchFamily="50" charset="-128"/>
              <a:cs typeface="Arial"/>
              <a:sym typeface="Arial"/>
            </a:endParaRPr>
          </a:p>
        </p:txBody>
      </p:sp>
      <p:pic>
        <p:nvPicPr>
          <p:cNvPr id="33" name="図 32" descr="アイコン&#10;&#10;AI 生成コンテンツは誤りを含む可能性があります。">
            <a:extLst>
              <a:ext uri="{FF2B5EF4-FFF2-40B4-BE49-F238E27FC236}">
                <a16:creationId xmlns:a16="http://schemas.microsoft.com/office/drawing/2014/main" id="{1C64FB41-355E-B8E3-E23E-72333191CD70}"/>
              </a:ext>
            </a:extLst>
          </p:cNvPr>
          <p:cNvPicPr>
            <a:picLocks noChangeAspect="1"/>
          </p:cNvPicPr>
          <p:nvPr/>
        </p:nvPicPr>
        <p:blipFill>
          <a:blip r:embed="rId3"/>
          <a:stretch>
            <a:fillRect/>
          </a:stretch>
        </p:blipFill>
        <p:spPr>
          <a:xfrm>
            <a:off x="1525865" y="2282478"/>
            <a:ext cx="1412176" cy="1412176"/>
          </a:xfrm>
          <a:prstGeom prst="rect">
            <a:avLst/>
          </a:prstGeom>
        </p:spPr>
      </p:pic>
      <p:pic>
        <p:nvPicPr>
          <p:cNvPr id="35" name="図 34" descr="アイコン&#10;&#10;AI 生成コンテンツは誤りを含む可能性があります。">
            <a:extLst>
              <a:ext uri="{FF2B5EF4-FFF2-40B4-BE49-F238E27FC236}">
                <a16:creationId xmlns:a16="http://schemas.microsoft.com/office/drawing/2014/main" id="{F4336F3D-B716-CAFB-45B7-33F0D462C3CC}"/>
              </a:ext>
            </a:extLst>
          </p:cNvPr>
          <p:cNvPicPr>
            <a:picLocks noChangeAspect="1"/>
          </p:cNvPicPr>
          <p:nvPr/>
        </p:nvPicPr>
        <p:blipFill>
          <a:blip r:embed="rId4"/>
          <a:stretch>
            <a:fillRect/>
          </a:stretch>
        </p:blipFill>
        <p:spPr>
          <a:xfrm>
            <a:off x="5286979" y="2341732"/>
            <a:ext cx="1242757" cy="1242757"/>
          </a:xfrm>
          <a:prstGeom prst="rect">
            <a:avLst/>
          </a:prstGeom>
        </p:spPr>
      </p:pic>
      <p:pic>
        <p:nvPicPr>
          <p:cNvPr id="37" name="図 36" descr="アイコン&#10;&#10;AI 生成コンテンツは誤りを含む可能性があります。">
            <a:extLst>
              <a:ext uri="{FF2B5EF4-FFF2-40B4-BE49-F238E27FC236}">
                <a16:creationId xmlns:a16="http://schemas.microsoft.com/office/drawing/2014/main" id="{44880706-21C8-8C6C-630A-54A6C415BFA9}"/>
              </a:ext>
            </a:extLst>
          </p:cNvPr>
          <p:cNvPicPr>
            <a:picLocks noChangeAspect="1"/>
          </p:cNvPicPr>
          <p:nvPr/>
        </p:nvPicPr>
        <p:blipFill>
          <a:blip r:embed="rId5"/>
          <a:stretch>
            <a:fillRect/>
          </a:stretch>
        </p:blipFill>
        <p:spPr>
          <a:xfrm>
            <a:off x="9148768" y="2266436"/>
            <a:ext cx="1397020" cy="1397020"/>
          </a:xfrm>
          <a:prstGeom prst="rect">
            <a:avLst/>
          </a:prstGeom>
        </p:spPr>
      </p:pic>
    </p:spTree>
    <p:extLst>
      <p:ext uri="{BB962C8B-B14F-4D97-AF65-F5344CB8AC3E}">
        <p14:creationId xmlns:p14="http://schemas.microsoft.com/office/powerpoint/2010/main" val="35023709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A87CF8-30F0-63CC-AE14-0C2ED6E7763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8B83509-C722-2F6C-3338-E8CC3921C415}"/>
              </a:ext>
            </a:extLst>
          </p:cNvPr>
          <p:cNvSpPr>
            <a:spLocks noGrp="1"/>
          </p:cNvSpPr>
          <p:nvPr>
            <p:ph type="ctrTitle"/>
          </p:nvPr>
        </p:nvSpPr>
        <p:spPr/>
        <p:txBody>
          <a:bodyPr/>
          <a:lstStyle/>
          <a:p>
            <a:r>
              <a:rPr lang="en-US" altLang="ja-JP" dirty="0"/>
              <a:t>LINE</a:t>
            </a:r>
            <a:r>
              <a:rPr lang="ja-JP" altLang="en-US" dirty="0"/>
              <a:t> </a:t>
            </a:r>
            <a:r>
              <a:rPr lang="en-US" altLang="ja-JP" dirty="0"/>
              <a:t>NEWS</a:t>
            </a:r>
            <a:r>
              <a:rPr lang="ja-JP" altLang="en-US" dirty="0"/>
              <a:t>のファーストビューに大型バナーを掲載</a:t>
            </a:r>
            <a:r>
              <a:rPr lang="en-US" altLang="ja-JP" dirty="0"/>
              <a:t> </a:t>
            </a:r>
            <a:endParaRPr kumimoji="1" lang="ja-JP" altLang="en-US" dirty="0"/>
          </a:p>
        </p:txBody>
      </p:sp>
      <p:sp>
        <p:nvSpPr>
          <p:cNvPr id="3" name="テキスト プレースホルダー 2">
            <a:extLst>
              <a:ext uri="{FF2B5EF4-FFF2-40B4-BE49-F238E27FC236}">
                <a16:creationId xmlns:a16="http://schemas.microsoft.com/office/drawing/2014/main" id="{C2B8536F-9042-4229-33A8-2A75A3022497}"/>
              </a:ext>
            </a:extLst>
          </p:cNvPr>
          <p:cNvSpPr>
            <a:spLocks noGrp="1"/>
          </p:cNvSpPr>
          <p:nvPr>
            <p:ph type="body" sz="quarter" idx="10"/>
          </p:nvPr>
        </p:nvSpPr>
        <p:spPr/>
        <p:txBody>
          <a:bodyPr lIns="0" tIns="0" rIns="0" bIns="0" anchor="t"/>
          <a:lstStyle/>
          <a:p>
            <a:r>
              <a:rPr kumimoji="1" lang="en-US" altLang="ja-JP" dirty="0">
                <a:latin typeface="Meiryo"/>
                <a:ea typeface="Meiryo"/>
              </a:rPr>
              <a:t>LINE</a:t>
            </a:r>
            <a:r>
              <a:rPr lang="ja-JP" dirty="0">
                <a:latin typeface="Meiryo"/>
                <a:ea typeface="Meiryo"/>
              </a:rPr>
              <a:t> NEWS</a:t>
            </a:r>
            <a:r>
              <a:rPr kumimoji="1" lang="ja-JP" altLang="en-US" dirty="0">
                <a:latin typeface="メイリオ"/>
                <a:ea typeface="メイリオ"/>
              </a:rPr>
              <a:t>の中で</a:t>
            </a:r>
            <a:r>
              <a:rPr lang="ja-JP" altLang="en-US" dirty="0">
                <a:latin typeface="メイリオ"/>
                <a:ea typeface="メイリオ"/>
              </a:rPr>
              <a:t>最も注目度の高いトップのファーストビューポジションでプロモーションすることで、</a:t>
            </a:r>
            <a:endParaRPr lang="en-US" altLang="ja-JP" dirty="0">
              <a:latin typeface="メイリオ"/>
              <a:ea typeface="メイリオ"/>
            </a:endParaRPr>
          </a:p>
          <a:p>
            <a:r>
              <a:rPr kumimoji="1" lang="ja-JP" altLang="en-US" dirty="0">
                <a:latin typeface="メイリオ" panose="020B0604030504040204" pitchFamily="50" charset="-128"/>
                <a:ea typeface="メイリオ" panose="020B0604030504040204" pitchFamily="50" charset="-128"/>
              </a:rPr>
              <a:t>認知＆ブランディング効果を最大化することができます。</a:t>
            </a:r>
          </a:p>
        </p:txBody>
      </p:sp>
      <p:sp>
        <p:nvSpPr>
          <p:cNvPr id="31" name="角丸四角形 2">
            <a:extLst>
              <a:ext uri="{FF2B5EF4-FFF2-40B4-BE49-F238E27FC236}">
                <a16:creationId xmlns:a16="http://schemas.microsoft.com/office/drawing/2014/main" id="{930D83EA-B266-8129-A322-B039312FBCF1}"/>
              </a:ext>
            </a:extLst>
          </p:cNvPr>
          <p:cNvSpPr/>
          <p:nvPr/>
        </p:nvSpPr>
        <p:spPr>
          <a:xfrm>
            <a:off x="4692525" y="2260523"/>
            <a:ext cx="6696964" cy="614362"/>
          </a:xfrm>
          <a:prstGeom prst="roundRect">
            <a:avLst>
              <a:gd name="adj" fmla="val 50000"/>
            </a:avLst>
          </a:prstGeom>
          <a:solidFill>
            <a:schemeClr val="accent1"/>
          </a:solidFill>
          <a:ln w="1905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wrap="none" lIns="0" tIns="0" rIns="0" bIns="0" rtlCol="0" anchor="ctr"/>
          <a:lstStyle/>
          <a:p>
            <a:pPr lvl="0" algn="ctr">
              <a:lnSpc>
                <a:spcPct val="120000"/>
              </a:lnSpc>
              <a:defRPr/>
            </a:pPr>
            <a:r>
              <a:rPr lang="en-US" altLang="ja-JP" b="1" spc="200">
                <a:solidFill>
                  <a:srgbClr val="FFFFFF"/>
                </a:solidFill>
                <a:latin typeface="メイリオ"/>
                <a:ea typeface="メイリオ"/>
              </a:rPr>
              <a:t>LINE</a:t>
            </a:r>
            <a:r>
              <a:rPr lang="ja-JP" altLang="en-US" b="1" spc="200">
                <a:solidFill>
                  <a:srgbClr val="FFFFFF"/>
                </a:solidFill>
                <a:latin typeface="メイリオ"/>
                <a:ea typeface="メイリオ"/>
              </a:rPr>
              <a:t> </a:t>
            </a:r>
            <a:r>
              <a:rPr lang="en-US" altLang="ja-JP" b="1" spc="200">
                <a:solidFill>
                  <a:srgbClr val="FFFFFF"/>
                </a:solidFill>
                <a:latin typeface="メイリオ"/>
                <a:ea typeface="メイリオ"/>
              </a:rPr>
              <a:t>NEWS</a:t>
            </a:r>
            <a:r>
              <a:rPr lang="ja-JP" altLang="en-US" b="1" spc="200">
                <a:solidFill>
                  <a:srgbClr val="FFFFFF"/>
                </a:solidFill>
                <a:latin typeface="メイリオ"/>
                <a:ea typeface="メイリオ"/>
              </a:rPr>
              <a:t> </a:t>
            </a:r>
            <a:r>
              <a:rPr lang="en-US" altLang="ja-JP" b="1" spc="200">
                <a:solidFill>
                  <a:srgbClr val="FFFFFF"/>
                </a:solidFill>
                <a:latin typeface="メイリオ"/>
                <a:ea typeface="メイリオ"/>
              </a:rPr>
              <a:t>Top</a:t>
            </a:r>
            <a:r>
              <a:rPr lang="ja-JP" altLang="en-US" b="1" spc="200">
                <a:solidFill>
                  <a:srgbClr val="FFFFFF"/>
                </a:solidFill>
                <a:latin typeface="メイリオ"/>
                <a:ea typeface="メイリオ"/>
              </a:rPr>
              <a:t> </a:t>
            </a:r>
            <a:r>
              <a:rPr lang="en-US" altLang="ja-JP" b="1" spc="200">
                <a:solidFill>
                  <a:srgbClr val="FFFFFF"/>
                </a:solidFill>
                <a:latin typeface="メイリオ"/>
                <a:ea typeface="メイリオ"/>
              </a:rPr>
              <a:t>Ad</a:t>
            </a:r>
            <a:endParaRPr lang="ja-JP" altLang="en-US" b="1" spc="200">
              <a:solidFill>
                <a:srgbClr val="FFFFFF"/>
              </a:solidFill>
              <a:latin typeface="メイリオ"/>
              <a:ea typeface="メイリオ"/>
            </a:endParaRPr>
          </a:p>
        </p:txBody>
      </p:sp>
      <p:pic>
        <p:nvPicPr>
          <p:cNvPr id="32" name="図 31">
            <a:extLst>
              <a:ext uri="{FF2B5EF4-FFF2-40B4-BE49-F238E27FC236}">
                <a16:creationId xmlns:a16="http://schemas.microsoft.com/office/drawing/2014/main" id="{726C3DFD-32FE-1266-B7B0-238188C6D928}"/>
              </a:ext>
            </a:extLst>
          </p:cNvPr>
          <p:cNvPicPr>
            <a:picLocks noChangeAspect="1"/>
          </p:cNvPicPr>
          <p:nvPr/>
        </p:nvPicPr>
        <p:blipFill>
          <a:blip r:embed="rId2"/>
          <a:stretch>
            <a:fillRect/>
          </a:stretch>
        </p:blipFill>
        <p:spPr>
          <a:xfrm>
            <a:off x="5058500" y="3554392"/>
            <a:ext cx="428724" cy="428724"/>
          </a:xfrm>
          <a:prstGeom prst="rect">
            <a:avLst/>
          </a:prstGeom>
        </p:spPr>
      </p:pic>
      <p:sp>
        <p:nvSpPr>
          <p:cNvPr id="33" name="テキスト ボックス 32">
            <a:extLst>
              <a:ext uri="{FF2B5EF4-FFF2-40B4-BE49-F238E27FC236}">
                <a16:creationId xmlns:a16="http://schemas.microsoft.com/office/drawing/2014/main" id="{90F83952-8EF7-437F-875C-AFC396AE5766}"/>
              </a:ext>
            </a:extLst>
          </p:cNvPr>
          <p:cNvSpPr txBox="1"/>
          <p:nvPr/>
        </p:nvSpPr>
        <p:spPr>
          <a:xfrm>
            <a:off x="5682681" y="3568699"/>
            <a:ext cx="5484194" cy="400110"/>
          </a:xfrm>
          <a:prstGeom prst="rect">
            <a:avLst/>
          </a:prstGeom>
          <a:noFill/>
        </p:spPr>
        <p:txBody>
          <a:bodyPr wrap="none" rtlCol="0">
            <a:spAutoFit/>
          </a:bodyPr>
          <a:lstStyle/>
          <a:p>
            <a:r>
              <a:rPr kumimoji="1" lang="ja-JP" altLang="en-US" sz="2000" dirty="0">
                <a:latin typeface="メイリオ" panose="020B0604030504040204" pitchFamily="50" charset="-128"/>
                <a:ea typeface="メイリオ" panose="020B0604030504040204" pitchFamily="50" charset="-128"/>
              </a:rPr>
              <a:t>注目度の高い</a:t>
            </a:r>
            <a:r>
              <a:rPr kumimoji="1" lang="en-US" altLang="ja-JP" sz="2000" dirty="0">
                <a:latin typeface="メイリオ" panose="020B0604030504040204" pitchFamily="50" charset="-128"/>
                <a:ea typeface="メイリオ" panose="020B0604030504040204" pitchFamily="50" charset="-128"/>
              </a:rPr>
              <a:t>LINE</a:t>
            </a:r>
            <a:r>
              <a:rPr lang="ja-JP" altLang="en-US" sz="2000" dirty="0">
                <a:latin typeface="メイリオ" panose="020B0604030504040204" pitchFamily="50" charset="-128"/>
                <a:ea typeface="メイリオ" panose="020B0604030504040204" pitchFamily="50" charset="-128"/>
              </a:rPr>
              <a:t> </a:t>
            </a:r>
            <a:r>
              <a:rPr kumimoji="1" lang="en-US" altLang="ja-JP" sz="2000" dirty="0">
                <a:latin typeface="メイリオ" panose="020B0604030504040204" pitchFamily="50" charset="-128"/>
                <a:ea typeface="メイリオ" panose="020B0604030504040204" pitchFamily="50" charset="-128"/>
              </a:rPr>
              <a:t>NEWS</a:t>
            </a:r>
            <a:r>
              <a:rPr kumimoji="1" lang="ja-JP" altLang="en-US" sz="2000" dirty="0">
                <a:latin typeface="メイリオ" panose="020B0604030504040204" pitchFamily="50" charset="-128"/>
                <a:ea typeface="メイリオ" panose="020B0604030504040204" pitchFamily="50" charset="-128"/>
              </a:rPr>
              <a:t>のコンテンツ最上部</a:t>
            </a:r>
          </a:p>
        </p:txBody>
      </p:sp>
      <p:pic>
        <p:nvPicPr>
          <p:cNvPr id="34" name="図 33">
            <a:extLst>
              <a:ext uri="{FF2B5EF4-FFF2-40B4-BE49-F238E27FC236}">
                <a16:creationId xmlns:a16="http://schemas.microsoft.com/office/drawing/2014/main" id="{A57C3BE1-7637-8C99-F18D-0987F5431997}"/>
              </a:ext>
            </a:extLst>
          </p:cNvPr>
          <p:cNvPicPr>
            <a:picLocks noChangeAspect="1"/>
          </p:cNvPicPr>
          <p:nvPr/>
        </p:nvPicPr>
        <p:blipFill>
          <a:blip r:embed="rId2"/>
          <a:stretch>
            <a:fillRect/>
          </a:stretch>
        </p:blipFill>
        <p:spPr>
          <a:xfrm>
            <a:off x="5058500" y="4462568"/>
            <a:ext cx="428724" cy="428724"/>
          </a:xfrm>
          <a:prstGeom prst="rect">
            <a:avLst/>
          </a:prstGeom>
        </p:spPr>
      </p:pic>
      <p:sp>
        <p:nvSpPr>
          <p:cNvPr id="35" name="テキスト ボックス 34">
            <a:extLst>
              <a:ext uri="{FF2B5EF4-FFF2-40B4-BE49-F238E27FC236}">
                <a16:creationId xmlns:a16="http://schemas.microsoft.com/office/drawing/2014/main" id="{907976DF-B07C-9868-8F23-ED268569970D}"/>
              </a:ext>
            </a:extLst>
          </p:cNvPr>
          <p:cNvSpPr txBox="1"/>
          <p:nvPr/>
        </p:nvSpPr>
        <p:spPr>
          <a:xfrm>
            <a:off x="5682681" y="4476875"/>
            <a:ext cx="5057795" cy="400110"/>
          </a:xfrm>
          <a:prstGeom prst="rect">
            <a:avLst/>
          </a:prstGeom>
          <a:noFill/>
        </p:spPr>
        <p:txBody>
          <a:bodyPr wrap="none" rtlCol="0">
            <a:spAutoFit/>
          </a:bodyPr>
          <a:lstStyle/>
          <a:p>
            <a:r>
              <a:rPr kumimoji="1" lang="ja-JP" altLang="en-US" sz="2000">
                <a:latin typeface="メイリオ" panose="020B0604030504040204" pitchFamily="50" charset="-128"/>
                <a:ea typeface="メイリオ" panose="020B0604030504040204" pitchFamily="50" charset="-128"/>
              </a:rPr>
              <a:t>大型バナーでプロモーション効果を最大化</a:t>
            </a:r>
          </a:p>
        </p:txBody>
      </p:sp>
      <p:pic>
        <p:nvPicPr>
          <p:cNvPr id="8" name="図 7" descr="グラフィカル ユーザー インターフェイス, アプリケーション&#10;&#10;AI 生成コンテンツは間違っている可能性があります。">
            <a:extLst>
              <a:ext uri="{FF2B5EF4-FFF2-40B4-BE49-F238E27FC236}">
                <a16:creationId xmlns:a16="http://schemas.microsoft.com/office/drawing/2014/main" id="{FC71B5A9-B13D-05CB-C663-BE9476A47DB4}"/>
              </a:ext>
            </a:extLst>
          </p:cNvPr>
          <p:cNvPicPr>
            <a:picLocks noChangeAspect="1"/>
          </p:cNvPicPr>
          <p:nvPr/>
        </p:nvPicPr>
        <p:blipFill>
          <a:blip r:embed="rId3"/>
          <a:stretch>
            <a:fillRect/>
          </a:stretch>
        </p:blipFill>
        <p:spPr>
          <a:xfrm>
            <a:off x="1047750" y="1990725"/>
            <a:ext cx="2895600" cy="3990975"/>
          </a:xfrm>
          <a:prstGeom prst="rect">
            <a:avLst/>
          </a:prstGeom>
        </p:spPr>
      </p:pic>
    </p:spTree>
    <p:extLst>
      <p:ext uri="{BB962C8B-B14F-4D97-AF65-F5344CB8AC3E}">
        <p14:creationId xmlns:p14="http://schemas.microsoft.com/office/powerpoint/2010/main" val="382303314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MSCレイアウト">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MSCレイアウト（広告主・代理店限定）">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F77911">
            <a:alpha val="10000"/>
          </a:srgbClr>
        </a:solidFill>
        <a:ln>
          <a:noFill/>
        </a:ln>
      </a:spPr>
      <a:bodyPr rtlCol="0" anchor="ctr"/>
      <a:lstStyle>
        <a:defPPr algn="ctr">
          <a:defRPr kumimoji="1"/>
        </a:defPPr>
      </a:lstStyle>
      <a:style>
        <a:lnRef idx="2">
          <a:schemeClr val="accent1">
            <a:shade val="15000"/>
          </a:schemeClr>
        </a:lnRef>
        <a:fillRef idx="1">
          <a:schemeClr val="accent1"/>
        </a:fillRef>
        <a:effectRef idx="0">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MSCレイアウト（社外秘）">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CBCレイアウト（広告主・代理店限定）">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1_MSCレイアウト（広告主・代理店限定）">
  <a:themeElements>
    <a:clrScheme name="LYマスター">
      <a:dk1>
        <a:srgbClr val="000000"/>
      </a:dk1>
      <a:lt1>
        <a:srgbClr val="FFFFFF"/>
      </a:lt1>
      <a:dk2>
        <a:srgbClr val="00003E"/>
      </a:dk2>
      <a:lt2>
        <a:srgbClr val="FFFFFF"/>
      </a:lt2>
      <a:accent1>
        <a:srgbClr val="00003E"/>
      </a:accent1>
      <a:accent2>
        <a:srgbClr val="06C755"/>
      </a:accent2>
      <a:accent3>
        <a:srgbClr val="FF0033"/>
      </a:accent3>
      <a:accent4>
        <a:srgbClr val="F77911"/>
      </a:accent4>
      <a:accent5>
        <a:srgbClr val="A9A9A9"/>
      </a:accent5>
      <a:accent6>
        <a:srgbClr val="D5D5D5"/>
      </a:accent6>
      <a:hlink>
        <a:srgbClr val="0563C1"/>
      </a:hlink>
      <a:folHlink>
        <a:srgbClr val="EAEAEA"/>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6.xml><?xml version="1.0" encoding="utf-8"?>
<a:theme xmlns:a="http://schemas.openxmlformats.org/drawingml/2006/main" name="CBCレイアウト">
  <a:themeElements>
    <a:clrScheme name="CBC">
      <a:dk1>
        <a:srgbClr val="000000"/>
      </a:dk1>
      <a:lt1>
        <a:srgbClr val="FFFFFF"/>
      </a:lt1>
      <a:dk2>
        <a:srgbClr val="0D0D0D"/>
      </a:dk2>
      <a:lt2>
        <a:srgbClr val="FFFFFF"/>
      </a:lt2>
      <a:accent1>
        <a:srgbClr val="000048"/>
      </a:accent1>
      <a:accent2>
        <a:srgbClr val="06C755"/>
      </a:accent2>
      <a:accent3>
        <a:srgbClr val="FF0033"/>
      </a:accent3>
      <a:accent4>
        <a:srgbClr val="002AFF"/>
      </a:accent4>
      <a:accent5>
        <a:srgbClr val="A9A9A9"/>
      </a:accent5>
      <a:accent6>
        <a:srgbClr val="D5D5D5"/>
      </a:accent6>
      <a:hlink>
        <a:srgbClr val="0563C1"/>
      </a:hlink>
      <a:folHlink>
        <a:srgbClr val="EAEAEA"/>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7.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ユーザー定義 8">
    <a:majorFont>
      <a:latin typeface="Arial　"/>
      <a:ea typeface="メイリオ"/>
      <a:cs typeface=""/>
    </a:majorFont>
    <a:minorFont>
      <a:latin typeface="Arial"/>
      <a:ea typeface="メイリオ"/>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4</TotalTime>
  <Words>1844</Words>
  <Application>Microsoft Office PowerPoint</Application>
  <PresentationFormat>ワイド画面</PresentationFormat>
  <Paragraphs>279</Paragraphs>
  <Slides>21</Slides>
  <Notes>13</Notes>
  <HiddenSlides>0</HiddenSlides>
  <MMClips>0</MMClips>
  <ScaleCrop>false</ScaleCrop>
  <HeadingPairs>
    <vt:vector size="4" baseType="variant">
      <vt:variant>
        <vt:lpstr>テーマ</vt:lpstr>
      </vt:variant>
      <vt:variant>
        <vt:i4>6</vt:i4>
      </vt:variant>
      <vt:variant>
        <vt:lpstr>スライド タイトル</vt:lpstr>
      </vt:variant>
      <vt:variant>
        <vt:i4>21</vt:i4>
      </vt:variant>
    </vt:vector>
  </HeadingPairs>
  <TitlesOfParts>
    <vt:vector size="27" baseType="lpstr">
      <vt:lpstr>MSCレイアウト</vt:lpstr>
      <vt:lpstr>MSCレイアウト（広告主・代理店限定）</vt:lpstr>
      <vt:lpstr>MSCレイアウト（社外秘）</vt:lpstr>
      <vt:lpstr>1_CBCレイアウト（広告主・代理店限定）</vt:lpstr>
      <vt:lpstr>1_MSCレイアウト（広告主・代理店限定）</vt:lpstr>
      <vt:lpstr>CBCレイアウト</vt:lpstr>
      <vt:lpstr>PowerPoint プレゼンテーション</vt:lpstr>
      <vt:lpstr>PowerPoint プレゼンテーション</vt:lpstr>
      <vt:lpstr>統合プラットフォームの提供</vt:lpstr>
      <vt:lpstr>統合プラットフォーム LINEヤフー広告 ディスプレイ広告（予約型）の提供について</vt:lpstr>
      <vt:lpstr>PowerPoint プレゼンテーション</vt:lpstr>
      <vt:lpstr>LINE NEWS Top Ad</vt:lpstr>
      <vt:lpstr>LINE NEWS Top Ad　商品ラインアップ</vt:lpstr>
      <vt:lpstr>LINE NEWS Top Ad　3つの特徴</vt:lpstr>
      <vt:lpstr>LINE NEWSのファーストビューに大型バナーを掲載 </vt:lpstr>
      <vt:lpstr>PowerPoint プレゼンテーション</vt:lpstr>
      <vt:lpstr>PowerPoint プレゼンテーション</vt:lpstr>
      <vt:lpstr>PowerPoint プレゼンテーション</vt:lpstr>
      <vt:lpstr>ブランドパネルとのクロスユースでリーチ拡大</vt:lpstr>
      <vt:lpstr>PowerPoint プレゼンテーション</vt:lpstr>
      <vt:lpstr>LINE NEWSユーザー属性と利用シーン</vt:lpstr>
      <vt:lpstr>LINE NEWSユーザー属性と利用シーン</vt:lpstr>
      <vt:lpstr>LINE NEWSユーザー属性と利用シーン</vt:lpstr>
      <vt:lpstr>イベント枠の掲載について</vt:lpstr>
      <vt:lpstr>PowerPoint プレゼンテーション</vt:lpstr>
      <vt:lpstr>LINE NEWS Top Ad仕様変更点まとめ</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細田 圭佑</dc:creator>
  <cp:keywords/>
  <dc:description/>
  <cp:lastModifiedBy>細田 圭佑</cp:lastModifiedBy>
  <cp:revision>15</cp:revision>
  <dcterms:created xsi:type="dcterms:W3CDTF">2024-07-26T04:17:15Z</dcterms:created>
  <dcterms:modified xsi:type="dcterms:W3CDTF">2026-02-03T05:04:55Z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defa4170-0d19-0005-0004-bc88714345d2_Enabled">
    <vt:lpwstr>true</vt:lpwstr>
  </property>
  <property fmtid="{D5CDD505-2E9C-101B-9397-08002B2CF9AE}" pid="3" name="MSIP_Label_defa4170-0d19-0005-0004-bc88714345d2_SetDate">
    <vt:lpwstr>2025-01-24T06:11:04Z</vt:lpwstr>
  </property>
  <property fmtid="{D5CDD505-2E9C-101B-9397-08002B2CF9AE}" pid="4" name="MSIP_Label_defa4170-0d19-0005-0004-bc88714345d2_Method">
    <vt:lpwstr>Standard</vt:lpwstr>
  </property>
  <property fmtid="{D5CDD505-2E9C-101B-9397-08002B2CF9AE}" pid="5" name="MSIP_Label_defa4170-0d19-0005-0004-bc88714345d2_Name">
    <vt:lpwstr>defa4170-0d19-0005-0004-bc88714345d2</vt:lpwstr>
  </property>
  <property fmtid="{D5CDD505-2E9C-101B-9397-08002B2CF9AE}" pid="6" name="MSIP_Label_defa4170-0d19-0005-0004-bc88714345d2_SiteId">
    <vt:lpwstr>d8c9785c-7bbf-4b6c-bf29-15e4982bfb86</vt:lpwstr>
  </property>
  <property fmtid="{D5CDD505-2E9C-101B-9397-08002B2CF9AE}" pid="7" name="MSIP_Label_defa4170-0d19-0005-0004-bc88714345d2_ActionId">
    <vt:lpwstr>6b361219-ec79-46f8-93ac-a090e6a7189c</vt:lpwstr>
  </property>
  <property fmtid="{D5CDD505-2E9C-101B-9397-08002B2CF9AE}" pid="8" name="MSIP_Label_defa4170-0d19-0005-0004-bc88714345d2_ContentBits">
    <vt:lpwstr>0</vt:lpwstr>
  </property>
</Properties>
</file>